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ssistant" pitchFamily="2" charset="-79"/>
      <p:regular r:id="rId20"/>
    </p:embeddedFont>
    <p:embeddedFont>
      <p:font typeface="Assistant Bold" charset="-79"/>
      <p:regular r:id="rId21"/>
    </p:embeddedFont>
    <p:embeddedFont>
      <p:font typeface="DM Sans" pitchFamily="2" charset="0"/>
      <p:regular r:id="rId22"/>
    </p:embeddedFont>
    <p:embeddedFont>
      <p:font typeface="DM Sans Italics" panose="020B0604020202020204" charset="0"/>
      <p:regular r:id="rId23"/>
    </p:embeddedFont>
    <p:embeddedFont>
      <p:font typeface="The Seasons" panose="020B0604020202020204" charset="0"/>
      <p:regular r:id="rId24"/>
    </p:embeddedFont>
    <p:embeddedFont>
      <p:font typeface="The Seasons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114FF-7108-4184-A353-FB7563D36A22}" v="16" dt="2024-02-11T00:35:16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65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ley E. Meyer" userId="aade5648-7968-4a8b-8657-24904784efe7" providerId="ADAL" clId="{5C9114FF-7108-4184-A353-FB7563D36A22}"/>
    <pc:docChg chg="modSld">
      <pc:chgData name="Hayley E. Meyer" userId="aade5648-7968-4a8b-8657-24904784efe7" providerId="ADAL" clId="{5C9114FF-7108-4184-A353-FB7563D36A22}" dt="2024-02-11T00:35:16.068" v="19"/>
      <pc:docMkLst>
        <pc:docMk/>
      </pc:docMkLst>
      <pc:sldChg chg="addSp delSp modSp mod modTransition modAnim">
        <pc:chgData name="Hayley E. Meyer" userId="aade5648-7968-4a8b-8657-24904784efe7" providerId="ADAL" clId="{5C9114FF-7108-4184-A353-FB7563D36A22}" dt="2024-02-11T00:32:31.797" v="15"/>
        <pc:sldMkLst>
          <pc:docMk/>
          <pc:sldMk cId="0" sldId="256"/>
        </pc:sldMkLst>
        <pc:spChg chg="add mod">
          <ac:chgData name="Hayley E. Meyer" userId="aade5648-7968-4a8b-8657-24904784efe7" providerId="ADAL" clId="{5C9114FF-7108-4184-A353-FB7563D36A22}" dt="2024-02-11T00:22:12.908" v="1"/>
          <ac:spMkLst>
            <pc:docMk/>
            <pc:sldMk cId="0" sldId="256"/>
            <ac:spMk id="10" creationId="{49FD9AFE-277D-9A35-986B-134AA25E94D5}"/>
          </ac:spMkLst>
        </pc:spChg>
        <pc:picChg chg="add del mod">
          <ac:chgData name="Hayley E. Meyer" userId="aade5648-7968-4a8b-8657-24904784efe7" providerId="ADAL" clId="{5C9114FF-7108-4184-A353-FB7563D36A22}" dt="2024-02-11T00:24:02.390" v="14"/>
          <ac:picMkLst>
            <pc:docMk/>
            <pc:sldMk cId="0" sldId="256"/>
            <ac:picMk id="13" creationId="{DC7D46BE-D509-6A17-E18A-316163262021}"/>
          </ac:picMkLst>
        </pc:picChg>
        <pc:picChg chg="add del mod or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56"/>
            <ac:picMk id="14" creationId="{7C5E8AAA-6443-5A60-E80F-353CCABC52E8}"/>
          </ac:picMkLst>
        </pc:picChg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56"/>
            <ac:picMk id="15" creationId="{50586C52-D8D0-4AB7-8573-783C93421400}"/>
          </ac:picMkLst>
        </pc:picChg>
      </pc:sldChg>
      <pc:sldChg chg="addSp delSp modSp mod modTransition modAnim">
        <pc:chgData name="Hayley E. Meyer" userId="aade5648-7968-4a8b-8657-24904784efe7" providerId="ADAL" clId="{5C9114FF-7108-4184-A353-FB7563D36A22}" dt="2024-02-11T00:32:31.797" v="15"/>
        <pc:sldMkLst>
          <pc:docMk/>
          <pc:sldMk cId="0" sldId="257"/>
        </pc:sldMkLst>
        <pc:spChg chg="add mod">
          <ac:chgData name="Hayley E. Meyer" userId="aade5648-7968-4a8b-8657-24904784efe7" providerId="ADAL" clId="{5C9114FF-7108-4184-A353-FB7563D36A22}" dt="2024-02-11T00:22:10.885" v="0"/>
          <ac:spMkLst>
            <pc:docMk/>
            <pc:sldMk cId="0" sldId="257"/>
            <ac:spMk id="14" creationId="{F1686EC8-09F7-EB8A-415B-8B2AA6E8230F}"/>
          </ac:spMkLst>
        </pc:spChg>
        <pc:picChg chg="add del mod">
          <ac:chgData name="Hayley E. Meyer" userId="aade5648-7968-4a8b-8657-24904784efe7" providerId="ADAL" clId="{5C9114FF-7108-4184-A353-FB7563D36A22}" dt="2024-02-11T00:24:02.390" v="14"/>
          <ac:picMkLst>
            <pc:docMk/>
            <pc:sldMk cId="0" sldId="257"/>
            <ac:picMk id="16" creationId="{2E01C5A9-4759-F1BC-3F2B-C8DD0305F0E8}"/>
          </ac:picMkLst>
        </pc:picChg>
        <pc:picChg chg="add del mod or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57"/>
            <ac:picMk id="19" creationId="{6AED09B4-B6DC-9834-8F4B-C8B26D4D9C89}"/>
          </ac:picMkLst>
        </pc:picChg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57"/>
            <ac:picMk id="20" creationId="{300B709A-FF1D-49AE-DE43-EF9AA90A2730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58"/>
        </pc:sldMkLst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58"/>
            <ac:picMk id="21" creationId="{9B08C36C-84A0-8827-39AC-374928F3C537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59"/>
        </pc:sldMkLst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59"/>
            <ac:picMk id="26" creationId="{A548B4AE-5B9B-BDF6-98D1-3F717F1BD2DC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60"/>
        </pc:sldMkLst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60"/>
            <ac:picMk id="12" creationId="{7EB4B342-D9EA-98EC-B2E0-D4F113B2650D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61"/>
        </pc:sldMkLst>
        <pc:spChg chg="add mod">
          <ac:chgData name="Hayley E. Meyer" userId="aade5648-7968-4a8b-8657-24904784efe7" providerId="ADAL" clId="{5C9114FF-7108-4184-A353-FB7563D36A22}" dt="2024-02-11T00:22:17.472" v="2"/>
          <ac:spMkLst>
            <pc:docMk/>
            <pc:sldMk cId="0" sldId="261"/>
            <ac:spMk id="14" creationId="{3F45B151-8052-A909-1A9A-C25B33BBC9B2}"/>
          </ac:spMkLst>
        </pc:spChg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61"/>
            <ac:picMk id="16" creationId="{8F8DB4BE-E723-3EB5-E3B2-7F1927857245}"/>
          </ac:picMkLst>
        </pc:picChg>
      </pc:sldChg>
      <pc:sldChg chg="addSp modSp mod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62"/>
        </pc:sldMkLst>
        <pc:spChg chg="mod">
          <ac:chgData name="Hayley E. Meyer" userId="aade5648-7968-4a8b-8657-24904784efe7" providerId="ADAL" clId="{5C9114FF-7108-4184-A353-FB7563D36A22}" dt="2024-02-11T00:22:24.854" v="4" actId="14100"/>
          <ac:spMkLst>
            <pc:docMk/>
            <pc:sldMk cId="0" sldId="262"/>
            <ac:spMk id="17" creationId="{00000000-0000-0000-0000-000000000000}"/>
          </ac:spMkLst>
        </pc:spChg>
        <pc:spChg chg="add mod">
          <ac:chgData name="Hayley E. Meyer" userId="aade5648-7968-4a8b-8657-24904784efe7" providerId="ADAL" clId="{5C9114FF-7108-4184-A353-FB7563D36A22}" dt="2024-02-11T00:22:21.643" v="3"/>
          <ac:spMkLst>
            <pc:docMk/>
            <pc:sldMk cId="0" sldId="262"/>
            <ac:spMk id="26" creationId="{FAF6954F-2E29-CB15-A14A-66170149BB56}"/>
          </ac:spMkLst>
        </pc:spChg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62"/>
            <ac:picMk id="28" creationId="{B7907855-BE2B-0CBB-121C-4DD5A8E5317A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63"/>
        </pc:sldMkLst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63"/>
            <ac:picMk id="13" creationId="{0CD1C128-927A-0917-E5B8-804DE42D5F7F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64"/>
        </pc:sldMkLst>
        <pc:spChg chg="add mod">
          <ac:chgData name="Hayley E. Meyer" userId="aade5648-7968-4a8b-8657-24904784efe7" providerId="ADAL" clId="{5C9114FF-7108-4184-A353-FB7563D36A22}" dt="2024-02-11T00:22:29.056" v="5"/>
          <ac:spMkLst>
            <pc:docMk/>
            <pc:sldMk cId="0" sldId="264"/>
            <ac:spMk id="26" creationId="{AEC92708-9273-6441-4774-8F27827B7E85}"/>
          </ac:spMkLst>
        </pc:spChg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64"/>
            <ac:picMk id="28" creationId="{7EC4ADD5-B06F-BB28-0264-A21A797A7A3A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65"/>
        </pc:sldMkLst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65"/>
            <ac:picMk id="13" creationId="{36795FF6-7EE0-2247-82F3-7E846EAD49D6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66"/>
        </pc:sldMkLst>
        <pc:spChg chg="add mod">
          <ac:chgData name="Hayley E. Meyer" userId="aade5648-7968-4a8b-8657-24904784efe7" providerId="ADAL" clId="{5C9114FF-7108-4184-A353-FB7563D36A22}" dt="2024-02-11T00:22:32.714" v="6"/>
          <ac:spMkLst>
            <pc:docMk/>
            <pc:sldMk cId="0" sldId="266"/>
            <ac:spMk id="24" creationId="{AB7AE2FF-FB54-C769-4C99-04BB8BA49A8E}"/>
          </ac:spMkLst>
        </pc:spChg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66"/>
            <ac:picMk id="26" creationId="{51B17DB4-DBC2-FF73-6969-6DAECD51E30B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67"/>
        </pc:sldMkLst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67"/>
            <ac:picMk id="21" creationId="{65347CAD-34FA-D3D9-6601-94923370A23F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68"/>
        </pc:sldMkLst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68"/>
            <ac:picMk id="21" creationId="{10EE8E29-F186-D392-C1D1-8630CE4677B8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2:31.797" v="15"/>
        <pc:sldMkLst>
          <pc:docMk/>
          <pc:sldMk cId="0" sldId="269"/>
        </pc:sldMkLst>
        <pc:spChg chg="add mod">
          <ac:chgData name="Hayley E. Meyer" userId="aade5648-7968-4a8b-8657-24904784efe7" providerId="ADAL" clId="{5C9114FF-7108-4184-A353-FB7563D36A22}" dt="2024-02-11T00:22:36.288" v="7"/>
          <ac:spMkLst>
            <pc:docMk/>
            <pc:sldMk cId="0" sldId="269"/>
            <ac:spMk id="14" creationId="{66CF8CC8-96D5-EF07-9738-7FD0899040A2}"/>
          </ac:spMkLst>
        </pc:spChg>
        <pc:picChg chg="add mod">
          <ac:chgData name="Hayley E. Meyer" userId="aade5648-7968-4a8b-8657-24904784efe7" providerId="ADAL" clId="{5C9114FF-7108-4184-A353-FB7563D36A22}" dt="2024-02-11T00:32:31.797" v="15"/>
          <ac:picMkLst>
            <pc:docMk/>
            <pc:sldMk cId="0" sldId="269"/>
            <ac:picMk id="16" creationId="{991875ED-4184-1732-0293-5AD311100D96}"/>
          </ac:picMkLst>
        </pc:picChg>
      </pc:sldChg>
      <pc:sldChg chg="addSp delSp modSp mod modTransition modAnim">
        <pc:chgData name="Hayley E. Meyer" userId="aade5648-7968-4a8b-8657-24904784efe7" providerId="ADAL" clId="{5C9114FF-7108-4184-A353-FB7563D36A22}" dt="2024-02-11T00:33:00.742" v="18"/>
        <pc:sldMkLst>
          <pc:docMk/>
          <pc:sldMk cId="0" sldId="270"/>
        </pc:sldMkLst>
        <pc:spChg chg="add mod">
          <ac:chgData name="Hayley E. Meyer" userId="aade5648-7968-4a8b-8657-24904784efe7" providerId="ADAL" clId="{5C9114FF-7108-4184-A353-FB7563D36A22}" dt="2024-02-11T00:22:38.138" v="8"/>
          <ac:spMkLst>
            <pc:docMk/>
            <pc:sldMk cId="0" sldId="270"/>
            <ac:spMk id="15" creationId="{9470B040-ADD0-6CD5-DF72-DF54D42C034E}"/>
          </ac:spMkLst>
        </pc:spChg>
        <pc:picChg chg="add del mod">
          <ac:chgData name="Hayley E. Meyer" userId="aade5648-7968-4a8b-8657-24904784efe7" providerId="ADAL" clId="{5C9114FF-7108-4184-A353-FB7563D36A22}" dt="2024-02-11T00:32:34.909" v="17"/>
          <ac:picMkLst>
            <pc:docMk/>
            <pc:sldMk cId="0" sldId="270"/>
            <ac:picMk id="17" creationId="{234B5956-A5D4-5715-8178-6F19C1A0FC69}"/>
          </ac:picMkLst>
        </pc:picChg>
        <pc:picChg chg="add del mod ord">
          <ac:chgData name="Hayley E. Meyer" userId="aade5648-7968-4a8b-8657-24904784efe7" providerId="ADAL" clId="{5C9114FF-7108-4184-A353-FB7563D36A22}" dt="2024-02-11T00:33:00.742" v="18"/>
          <ac:picMkLst>
            <pc:docMk/>
            <pc:sldMk cId="0" sldId="270"/>
            <ac:picMk id="20" creationId="{8D5BD7ED-7239-D54E-27AE-0CC806FBF581}"/>
          </ac:picMkLst>
        </pc:picChg>
        <pc:picChg chg="add mod">
          <ac:chgData name="Hayley E. Meyer" userId="aade5648-7968-4a8b-8657-24904784efe7" providerId="ADAL" clId="{5C9114FF-7108-4184-A353-FB7563D36A22}" dt="2024-02-11T00:33:00.742" v="18"/>
          <ac:picMkLst>
            <pc:docMk/>
            <pc:sldMk cId="0" sldId="270"/>
            <ac:picMk id="21" creationId="{E5C7EDE2-9AE5-1FF9-331A-69A7EB87B71D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5:16.068" v="19"/>
        <pc:sldMkLst>
          <pc:docMk/>
          <pc:sldMk cId="0" sldId="271"/>
        </pc:sldMkLst>
        <pc:picChg chg="add mod">
          <ac:chgData name="Hayley E. Meyer" userId="aade5648-7968-4a8b-8657-24904784efe7" providerId="ADAL" clId="{5C9114FF-7108-4184-A353-FB7563D36A22}" dt="2024-02-11T00:35:16.068" v="19"/>
          <ac:picMkLst>
            <pc:docMk/>
            <pc:sldMk cId="0" sldId="271"/>
            <ac:picMk id="16" creationId="{8552AFA4-C1BC-79EE-D911-1E39343FD0DD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5:16.068" v="19"/>
        <pc:sldMkLst>
          <pc:docMk/>
          <pc:sldMk cId="0" sldId="272"/>
        </pc:sldMkLst>
        <pc:spChg chg="add mod">
          <ac:chgData name="Hayley E. Meyer" userId="aade5648-7968-4a8b-8657-24904784efe7" providerId="ADAL" clId="{5C9114FF-7108-4184-A353-FB7563D36A22}" dt="2024-02-11T00:22:40.781" v="9"/>
          <ac:spMkLst>
            <pc:docMk/>
            <pc:sldMk cId="0" sldId="272"/>
            <ac:spMk id="14" creationId="{CACCFD9A-0157-B3A6-213B-DBF72AB3C368}"/>
          </ac:spMkLst>
        </pc:spChg>
        <pc:picChg chg="add mod">
          <ac:chgData name="Hayley E. Meyer" userId="aade5648-7968-4a8b-8657-24904784efe7" providerId="ADAL" clId="{5C9114FF-7108-4184-A353-FB7563D36A22}" dt="2024-02-11T00:35:16.068" v="19"/>
          <ac:picMkLst>
            <pc:docMk/>
            <pc:sldMk cId="0" sldId="272"/>
            <ac:picMk id="16" creationId="{827F1B68-1829-C4C0-E39E-D3AD97AD02B6}"/>
          </ac:picMkLst>
        </pc:picChg>
      </pc:sldChg>
      <pc:sldChg chg="addSp modSp modTransition">
        <pc:chgData name="Hayley E. Meyer" userId="aade5648-7968-4a8b-8657-24904784efe7" providerId="ADAL" clId="{5C9114FF-7108-4184-A353-FB7563D36A22}" dt="2024-02-11T00:35:16.068" v="19"/>
        <pc:sldMkLst>
          <pc:docMk/>
          <pc:sldMk cId="0" sldId="273"/>
        </pc:sldMkLst>
        <pc:spChg chg="add mod">
          <ac:chgData name="Hayley E. Meyer" userId="aade5648-7968-4a8b-8657-24904784efe7" providerId="ADAL" clId="{5C9114FF-7108-4184-A353-FB7563D36A22}" dt="2024-02-11T00:22:43.194" v="10"/>
          <ac:spMkLst>
            <pc:docMk/>
            <pc:sldMk cId="0" sldId="273"/>
            <ac:spMk id="15" creationId="{620D54E5-885C-5D82-14ED-675C05200455}"/>
          </ac:spMkLst>
        </pc:spChg>
        <pc:picChg chg="add mod">
          <ac:chgData name="Hayley E. Meyer" userId="aade5648-7968-4a8b-8657-24904784efe7" providerId="ADAL" clId="{5C9114FF-7108-4184-A353-FB7563D36A22}" dt="2024-02-11T00:35:16.068" v="19"/>
          <ac:picMkLst>
            <pc:docMk/>
            <pc:sldMk cId="0" sldId="273"/>
            <ac:picMk id="17" creationId="{7C375140-D05E-FBC4-B055-79A671B05CF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sv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s://v2.4honline.com#/user/sign-in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alphaModFix amt="43000"/>
            </a:blip>
            <a:srcRect t="7825" b="782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3168744"/>
            <a:ext cx="18288000" cy="4200128"/>
            <a:chOff x="0" y="0"/>
            <a:chExt cx="4816593" cy="1106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106207"/>
            </a:xfrm>
            <a:custGeom>
              <a:avLst/>
              <a:gdLst/>
              <a:ahLst/>
              <a:cxnLst/>
              <a:rect l="l" t="t" r="r" b="b"/>
              <a:pathLst>
                <a:path w="4816592" h="1106207">
                  <a:moveTo>
                    <a:pt x="0" y="0"/>
                  </a:moveTo>
                  <a:lnTo>
                    <a:pt x="4816592" y="0"/>
                  </a:lnTo>
                  <a:lnTo>
                    <a:pt x="4816592" y="1106207"/>
                  </a:lnTo>
                  <a:lnTo>
                    <a:pt x="0" y="1106207"/>
                  </a:lnTo>
                  <a:close/>
                </a:path>
              </a:pathLst>
            </a:custGeom>
            <a:solidFill>
              <a:srgbClr val="FFFBFB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144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12259" y="3305475"/>
            <a:ext cx="13863482" cy="3099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3"/>
              </a:lnSpc>
            </a:pPr>
            <a:r>
              <a:rPr lang="en-US" sz="8781" spc="509">
                <a:solidFill>
                  <a:srgbClr val="000000"/>
                </a:solidFill>
                <a:latin typeface="The Seasons Bold"/>
              </a:rPr>
              <a:t>FASHION &amp; INTERIOR DESIGN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78782" y="6446187"/>
            <a:ext cx="13530436" cy="76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3"/>
              </a:lnSpc>
            </a:pPr>
            <a:r>
              <a:rPr lang="en-US" sz="4488" spc="1647">
                <a:solidFill>
                  <a:srgbClr val="000000"/>
                </a:solidFill>
                <a:latin typeface="DM Sans"/>
              </a:rPr>
              <a:t>FASHION SHOW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21773" y="1437897"/>
            <a:ext cx="7644454" cy="64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</a:pPr>
            <a:r>
              <a:rPr lang="en-US" sz="3834" spc="1150">
                <a:solidFill>
                  <a:srgbClr val="000000"/>
                </a:solidFill>
                <a:latin typeface="DM Sans"/>
              </a:rPr>
              <a:t>PART ONE</a:t>
            </a:r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49FD9AFE-277D-9A35-986B-134AA25E94D5}"/>
              </a:ext>
            </a:extLst>
          </p:cNvPr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0586C52-D8D0-4AB7-8573-783C93421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28"/>
    </mc:Choice>
    <mc:Fallback>
      <p:transition spd="slow" advTm="1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70078" y="1009650"/>
            <a:ext cx="991792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>
            <a:off x="306356" y="9277350"/>
            <a:ext cx="112295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510232" y="8873611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8"/>
                </a:lnTo>
                <a:lnTo>
                  <a:pt x="0" y="731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06356" y="3445841"/>
          <a:ext cx="17783036" cy="1118779"/>
        </p:xfrm>
        <a:graphic>
          <a:graphicData uri="http://schemas.openxmlformats.org/drawingml/2006/table">
            <a:tbl>
              <a:tblPr/>
              <a:tblGrid>
                <a:gridCol w="4445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877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spc="-103">
                          <a:solidFill>
                            <a:srgbClr val="FFFFFF"/>
                          </a:solidFill>
                          <a:latin typeface="Assistant Bold"/>
                        </a:rPr>
                        <a:t>Everyday Living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spc="-103">
                          <a:solidFill>
                            <a:srgbClr val="FFFFFF"/>
                          </a:solidFill>
                          <a:latin typeface="Assistant Bold"/>
                        </a:rPr>
                        <a:t>ReFashion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u="none" strike="noStrike" spc="-103">
                          <a:solidFill>
                            <a:srgbClr val="FFFFFF"/>
                          </a:solidFill>
                          <a:latin typeface="Assistant Bold"/>
                        </a:rPr>
                        <a:t>Semi-formal to Formal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spc="-103">
                          <a:solidFill>
                            <a:srgbClr val="FFFFFF"/>
                          </a:solidFill>
                          <a:latin typeface="Assistant Bold"/>
                        </a:rPr>
                        <a:t>Theatre/Costume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306356" y="1613507"/>
            <a:ext cx="14186026" cy="147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53"/>
              </a:lnSpc>
            </a:pPr>
            <a:r>
              <a:rPr lang="en-US" sz="11064">
                <a:solidFill>
                  <a:srgbClr val="000000"/>
                </a:solidFill>
                <a:latin typeface="The Seasons"/>
              </a:rPr>
              <a:t>Category Descriptions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7394" y="4673817"/>
            <a:ext cx="3585243" cy="326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Includes casual sportswear, weekend wear, sleepwear, clothing for school, casual afterschool events, hanging out with friends. </a:t>
            </a:r>
          </a:p>
        </p:txBody>
      </p:sp>
      <p:sp>
        <p:nvSpPr>
          <p:cNvPr id="8" name="Freeform 8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344614" y="4673817"/>
            <a:ext cx="3585243" cy="279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Outfits must be modified from an existing clothing or fabric item into something more fashionable.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3326" y="4673817"/>
            <a:ext cx="3585243" cy="233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Must be designed for semi-formal to formal occasions and made from fabrics intended for the same.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59287" y="4673817"/>
            <a:ext cx="3585243" cy="326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Garment intended for use as a costume, which would include stage production. May be sewn from fabric or from another garment.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6795FF6-7EE0-2247-82F3-7E846EAD4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16"/>
    </mc:Choice>
    <mc:Fallback>
      <p:transition spd="slow" advTm="71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32631" r="5579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-9696450"/>
            <a:ext cx="2937199" cy="10287000"/>
            <a:chOff x="0" y="0"/>
            <a:chExt cx="773583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000000"/>
                </a:solidFill>
                <a:latin typeface="DM Sans Italics"/>
              </a:rPr>
              <a:t>FASHION SHOW 2024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6089121" y="9399532"/>
            <a:ext cx="7592128" cy="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746140"/>
            <a:ext cx="7867745" cy="839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52"/>
              </a:lnSpc>
            </a:pPr>
            <a:r>
              <a:rPr lang="en-US" sz="4823">
                <a:solidFill>
                  <a:srgbClr val="000000"/>
                </a:solidFill>
                <a:latin typeface="The Seasons Bold"/>
              </a:rPr>
              <a:t>NATURAL FIBER DIVISION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796347"/>
            <a:ext cx="6944029" cy="56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1"/>
              </a:lnSpc>
              <a:spcBef>
                <a:spcPct val="0"/>
              </a:spcBef>
            </a:pPr>
            <a:r>
              <a:rPr lang="en-US" sz="3215">
                <a:solidFill>
                  <a:srgbClr val="000000"/>
                </a:solidFill>
                <a:latin typeface="The Seasons"/>
              </a:rPr>
              <a:t>Subcategories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3186864"/>
            <a:ext cx="7071822" cy="1109741"/>
            <a:chOff x="0" y="0"/>
            <a:chExt cx="3641881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3641881" cy="69850"/>
            </a:xfrm>
            <a:custGeom>
              <a:avLst/>
              <a:gdLst/>
              <a:ahLst/>
              <a:cxnLst/>
              <a:rect l="l" t="t" r="r" b="b"/>
              <a:pathLst>
                <a:path w="3641881" h="69850">
                  <a:moveTo>
                    <a:pt x="335105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641881" y="69850"/>
                  </a:lnTo>
                  <a:lnTo>
                    <a:pt x="36418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3186864"/>
            <a:ext cx="5871325" cy="1109741"/>
            <a:chOff x="0" y="0"/>
            <a:chExt cx="3023643" cy="571500"/>
          </a:xfrm>
        </p:grpSpPr>
        <p:sp>
          <p:nvSpPr>
            <p:cNvPr id="17" name="Freeform 17"/>
            <p:cNvSpPr/>
            <p:nvPr/>
          </p:nvSpPr>
          <p:spPr>
            <a:xfrm>
              <a:off x="0" y="255270"/>
              <a:ext cx="3023643" cy="69850"/>
            </a:xfrm>
            <a:custGeom>
              <a:avLst/>
              <a:gdLst/>
              <a:ahLst/>
              <a:cxnLst/>
              <a:rect l="l" t="t" r="r" b="b"/>
              <a:pathLst>
                <a:path w="3023643" h="69850">
                  <a:moveTo>
                    <a:pt x="273281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023643" y="69850"/>
                  </a:lnTo>
                  <a:lnTo>
                    <a:pt x="3023643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2592635"/>
            <a:ext cx="4298380" cy="60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2"/>
              </a:lnSpc>
            </a:pPr>
            <a:r>
              <a:rPr lang="en-US" sz="3437">
                <a:solidFill>
                  <a:srgbClr val="000000"/>
                </a:solidFill>
                <a:latin typeface="The Seasons Bold"/>
              </a:rPr>
              <a:t>COTTON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700" y="4667665"/>
            <a:ext cx="7071822" cy="1109741"/>
            <a:chOff x="0" y="0"/>
            <a:chExt cx="3641881" cy="571500"/>
          </a:xfrm>
        </p:grpSpPr>
        <p:sp>
          <p:nvSpPr>
            <p:cNvPr id="20" name="Freeform 20"/>
            <p:cNvSpPr/>
            <p:nvPr/>
          </p:nvSpPr>
          <p:spPr>
            <a:xfrm>
              <a:off x="0" y="255270"/>
              <a:ext cx="3641881" cy="69850"/>
            </a:xfrm>
            <a:custGeom>
              <a:avLst/>
              <a:gdLst/>
              <a:ahLst/>
              <a:cxnLst/>
              <a:rect l="l" t="t" r="r" b="b"/>
              <a:pathLst>
                <a:path w="3641881" h="69850">
                  <a:moveTo>
                    <a:pt x="335105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641881" y="69850"/>
                  </a:lnTo>
                  <a:lnTo>
                    <a:pt x="36418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4667665"/>
            <a:ext cx="6307871" cy="1109741"/>
            <a:chOff x="0" y="0"/>
            <a:chExt cx="3248458" cy="571500"/>
          </a:xfrm>
        </p:grpSpPr>
        <p:sp>
          <p:nvSpPr>
            <p:cNvPr id="22" name="Freeform 22"/>
            <p:cNvSpPr/>
            <p:nvPr/>
          </p:nvSpPr>
          <p:spPr>
            <a:xfrm>
              <a:off x="0" y="255270"/>
              <a:ext cx="3248458" cy="69850"/>
            </a:xfrm>
            <a:custGeom>
              <a:avLst/>
              <a:gdLst/>
              <a:ahLst/>
              <a:cxnLst/>
              <a:rect l="l" t="t" r="r" b="b"/>
              <a:pathLst>
                <a:path w="3248458" h="69850">
                  <a:moveTo>
                    <a:pt x="295762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248458" y="69850"/>
                  </a:lnTo>
                  <a:lnTo>
                    <a:pt x="3248458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28700" y="4233501"/>
            <a:ext cx="6075745" cy="60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2"/>
              </a:lnSpc>
            </a:pPr>
            <a:r>
              <a:rPr lang="en-US" sz="3437">
                <a:solidFill>
                  <a:srgbClr val="000000"/>
                </a:solidFill>
                <a:latin typeface="The Seasons Bold"/>
              </a:rPr>
              <a:t>WOOL/MOHAIR/ALPACA</a:t>
            </a: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AB7AE2FF-FB54-C769-4C99-04BB8BA49A8E}"/>
              </a:ext>
            </a:extLst>
          </p:cNvPr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51B17DB4-DBC2-FF73-6969-6DAECD51E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57"/>
    </mc:Choice>
    <mc:Fallback>
      <p:transition spd="slow" advTm="11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41683" y="1922099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7"/>
                </a:lnTo>
                <a:lnTo>
                  <a:pt x="0" y="731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5386" y="1922099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7"/>
                </a:lnTo>
                <a:lnTo>
                  <a:pt x="0" y="731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5400000">
            <a:off x="6451733" y="6527933"/>
            <a:ext cx="542263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756003" y="3901991"/>
            <a:ext cx="4285539" cy="848544"/>
            <a:chOff x="0" y="0"/>
            <a:chExt cx="1128702" cy="2234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02" cy="223485"/>
            </a:xfrm>
            <a:custGeom>
              <a:avLst/>
              <a:gdLst/>
              <a:ahLst/>
              <a:cxnLst/>
              <a:rect l="l" t="t" r="r" b="b"/>
              <a:pathLst>
                <a:path w="1128702" h="223485">
                  <a:moveTo>
                    <a:pt x="92133" y="0"/>
                  </a:moveTo>
                  <a:lnTo>
                    <a:pt x="1036569" y="0"/>
                  </a:lnTo>
                  <a:cubicBezTo>
                    <a:pt x="1061004" y="0"/>
                    <a:pt x="1084439" y="9707"/>
                    <a:pt x="1101717" y="26985"/>
                  </a:cubicBezTo>
                  <a:cubicBezTo>
                    <a:pt x="1118995" y="44263"/>
                    <a:pt x="1128702" y="67698"/>
                    <a:pt x="1128702" y="92133"/>
                  </a:cubicBezTo>
                  <a:lnTo>
                    <a:pt x="1128702" y="131352"/>
                  </a:lnTo>
                  <a:cubicBezTo>
                    <a:pt x="1128702" y="182236"/>
                    <a:pt x="1087453" y="223485"/>
                    <a:pt x="1036569" y="223485"/>
                  </a:cubicBezTo>
                  <a:lnTo>
                    <a:pt x="92133" y="223485"/>
                  </a:lnTo>
                  <a:cubicBezTo>
                    <a:pt x="41249" y="223485"/>
                    <a:pt x="0" y="182236"/>
                    <a:pt x="0" y="131352"/>
                  </a:cubicBezTo>
                  <a:lnTo>
                    <a:pt x="0" y="92133"/>
                  </a:lnTo>
                  <a:cubicBezTo>
                    <a:pt x="0" y="41249"/>
                    <a:pt x="41249" y="0"/>
                    <a:pt x="92133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28702" cy="261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84982" y="3825791"/>
            <a:ext cx="4285539" cy="848544"/>
            <a:chOff x="0" y="0"/>
            <a:chExt cx="1128702" cy="2234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02" cy="223485"/>
            </a:xfrm>
            <a:custGeom>
              <a:avLst/>
              <a:gdLst/>
              <a:ahLst/>
              <a:cxnLst/>
              <a:rect l="l" t="t" r="r" b="b"/>
              <a:pathLst>
                <a:path w="1128702" h="223485">
                  <a:moveTo>
                    <a:pt x="92133" y="0"/>
                  </a:moveTo>
                  <a:lnTo>
                    <a:pt x="1036569" y="0"/>
                  </a:lnTo>
                  <a:cubicBezTo>
                    <a:pt x="1061004" y="0"/>
                    <a:pt x="1084439" y="9707"/>
                    <a:pt x="1101717" y="26985"/>
                  </a:cubicBezTo>
                  <a:cubicBezTo>
                    <a:pt x="1118995" y="44263"/>
                    <a:pt x="1128702" y="67698"/>
                    <a:pt x="1128702" y="92133"/>
                  </a:cubicBezTo>
                  <a:lnTo>
                    <a:pt x="1128702" y="131352"/>
                  </a:lnTo>
                  <a:cubicBezTo>
                    <a:pt x="1128702" y="182236"/>
                    <a:pt x="1087453" y="223485"/>
                    <a:pt x="1036569" y="223485"/>
                  </a:cubicBezTo>
                  <a:lnTo>
                    <a:pt x="92133" y="223485"/>
                  </a:lnTo>
                  <a:cubicBezTo>
                    <a:pt x="41249" y="223485"/>
                    <a:pt x="0" y="182236"/>
                    <a:pt x="0" y="131352"/>
                  </a:cubicBezTo>
                  <a:lnTo>
                    <a:pt x="0" y="92133"/>
                  </a:lnTo>
                  <a:cubicBezTo>
                    <a:pt x="0" y="41249"/>
                    <a:pt x="41249" y="0"/>
                    <a:pt x="92133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28702" cy="261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-299551"/>
            <a:ext cx="18288000" cy="1039360"/>
            <a:chOff x="0" y="0"/>
            <a:chExt cx="4816593" cy="2737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273741"/>
            </a:xfrm>
            <a:custGeom>
              <a:avLst/>
              <a:gdLst/>
              <a:ahLst/>
              <a:cxnLst/>
              <a:rect l="l" t="t" r="r" b="b"/>
              <a:pathLst>
                <a:path w="4816592" h="273741">
                  <a:moveTo>
                    <a:pt x="0" y="0"/>
                  </a:moveTo>
                  <a:lnTo>
                    <a:pt x="4816592" y="0"/>
                  </a:lnTo>
                  <a:lnTo>
                    <a:pt x="4816592" y="273741"/>
                  </a:lnTo>
                  <a:lnTo>
                    <a:pt x="0" y="273741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6593" cy="31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46317" y="1635372"/>
            <a:ext cx="13195366" cy="132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9999">
                <a:solidFill>
                  <a:srgbClr val="000000"/>
                </a:solidFill>
                <a:latin typeface="The Seasons"/>
              </a:rPr>
              <a:t>Category Description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50159" y="3888932"/>
            <a:ext cx="4097227" cy="66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1"/>
              </a:lnSpc>
              <a:spcBef>
                <a:spcPct val="0"/>
              </a:spcBef>
            </a:pPr>
            <a:r>
              <a:rPr lang="en-US" sz="3467" u="none" strike="noStrike">
                <a:solidFill>
                  <a:srgbClr val="FFFFFF"/>
                </a:solidFill>
                <a:latin typeface="Assistant"/>
              </a:rPr>
              <a:t>Cotton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49699" y="3812732"/>
            <a:ext cx="3756104" cy="66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1"/>
              </a:lnSpc>
            </a:pPr>
            <a:r>
              <a:rPr lang="en-US" sz="3467">
                <a:solidFill>
                  <a:srgbClr val="FFFFFF"/>
                </a:solidFill>
                <a:latin typeface="Assistant"/>
              </a:rPr>
              <a:t>Wool/Mohair/Alpaca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06145" y="5195536"/>
            <a:ext cx="5374823" cy="2395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Each garment must contain a </a:t>
            </a:r>
            <a:r>
              <a:rPr lang="en-US" sz="2400" u="sng">
                <a:solidFill>
                  <a:srgbClr val="000000"/>
                </a:solidFill>
                <a:latin typeface="Assistant Bold"/>
              </a:rPr>
              <a:t>minimum </a:t>
            </a:r>
            <a:r>
              <a:rPr lang="en-US" sz="2400">
                <a:solidFill>
                  <a:srgbClr val="000000"/>
                </a:solidFill>
                <a:latin typeface="Assistant"/>
              </a:rPr>
              <a:t>of 60% cotton.</a:t>
            </a:r>
          </a:p>
          <a:p>
            <a:pPr algn="ctr">
              <a:lnSpc>
                <a:spcPts val="3888"/>
              </a:lnSpc>
            </a:pPr>
            <a:endParaRPr lang="en-US" sz="24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Knowledge of fiber characteristics, production, and end-use.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594252" y="5048250"/>
            <a:ext cx="5667000" cy="385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Each garment must contain a </a:t>
            </a:r>
            <a:r>
              <a:rPr lang="en-US" sz="2400" u="sng">
                <a:solidFill>
                  <a:srgbClr val="000000"/>
                </a:solidFill>
                <a:latin typeface="Assistant Bold"/>
              </a:rPr>
              <a:t>minimum</a:t>
            </a:r>
            <a:r>
              <a:rPr lang="en-US" sz="2400">
                <a:solidFill>
                  <a:srgbClr val="000000"/>
                </a:solidFill>
                <a:latin typeface="Assistant"/>
              </a:rPr>
              <a:t> of 60% wool and 40% other fiber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60% mohair and 40% other fabric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60% blend of two fibers and 40% other fiber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100% wool/mohair blend is also acceptable</a:t>
            </a:r>
          </a:p>
          <a:p>
            <a:pPr algn="ctr">
              <a:lnSpc>
                <a:spcPts val="3888"/>
              </a:lnSpc>
            </a:pPr>
            <a:endParaRPr lang="en-US" sz="24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Knowledge of fiber characteristics, production, and end-use. 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5347CAD-34FA-D3D9-6601-94923370A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53"/>
    </mc:Choice>
    <mc:Fallback>
      <p:transition spd="slow" advTm="4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41683" y="1922099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7"/>
                </a:lnTo>
                <a:lnTo>
                  <a:pt x="0" y="731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5386" y="1922099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7"/>
                </a:lnTo>
                <a:lnTo>
                  <a:pt x="0" y="731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5400000">
            <a:off x="6451733" y="6527933"/>
            <a:ext cx="542263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756003" y="3901991"/>
            <a:ext cx="4285539" cy="848544"/>
            <a:chOff x="0" y="0"/>
            <a:chExt cx="1128702" cy="2234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02" cy="223485"/>
            </a:xfrm>
            <a:custGeom>
              <a:avLst/>
              <a:gdLst/>
              <a:ahLst/>
              <a:cxnLst/>
              <a:rect l="l" t="t" r="r" b="b"/>
              <a:pathLst>
                <a:path w="1128702" h="223485">
                  <a:moveTo>
                    <a:pt x="92133" y="0"/>
                  </a:moveTo>
                  <a:lnTo>
                    <a:pt x="1036569" y="0"/>
                  </a:lnTo>
                  <a:cubicBezTo>
                    <a:pt x="1061004" y="0"/>
                    <a:pt x="1084439" y="9707"/>
                    <a:pt x="1101717" y="26985"/>
                  </a:cubicBezTo>
                  <a:cubicBezTo>
                    <a:pt x="1118995" y="44263"/>
                    <a:pt x="1128702" y="67698"/>
                    <a:pt x="1128702" y="92133"/>
                  </a:cubicBezTo>
                  <a:lnTo>
                    <a:pt x="1128702" y="131352"/>
                  </a:lnTo>
                  <a:cubicBezTo>
                    <a:pt x="1128702" y="182236"/>
                    <a:pt x="1087453" y="223485"/>
                    <a:pt x="1036569" y="223485"/>
                  </a:cubicBezTo>
                  <a:lnTo>
                    <a:pt x="92133" y="223485"/>
                  </a:lnTo>
                  <a:cubicBezTo>
                    <a:pt x="41249" y="223485"/>
                    <a:pt x="0" y="182236"/>
                    <a:pt x="0" y="131352"/>
                  </a:cubicBezTo>
                  <a:lnTo>
                    <a:pt x="0" y="92133"/>
                  </a:lnTo>
                  <a:cubicBezTo>
                    <a:pt x="0" y="41249"/>
                    <a:pt x="41249" y="0"/>
                    <a:pt x="92133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28702" cy="261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299551"/>
            <a:ext cx="18288000" cy="1039360"/>
            <a:chOff x="0" y="0"/>
            <a:chExt cx="4816593" cy="2737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73741"/>
            </a:xfrm>
            <a:custGeom>
              <a:avLst/>
              <a:gdLst/>
              <a:ahLst/>
              <a:cxnLst/>
              <a:rect l="l" t="t" r="r" b="b"/>
              <a:pathLst>
                <a:path w="4816592" h="273741">
                  <a:moveTo>
                    <a:pt x="0" y="0"/>
                  </a:moveTo>
                  <a:lnTo>
                    <a:pt x="4816592" y="0"/>
                  </a:lnTo>
                  <a:lnTo>
                    <a:pt x="4816592" y="273741"/>
                  </a:lnTo>
                  <a:lnTo>
                    <a:pt x="0" y="273741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31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46317" y="1635372"/>
            <a:ext cx="13195366" cy="132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9999">
                <a:solidFill>
                  <a:srgbClr val="000000"/>
                </a:solidFill>
                <a:latin typeface="The Seasons"/>
              </a:rPr>
              <a:t>Parts of Fashion Show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50159" y="3888932"/>
            <a:ext cx="4097227" cy="66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1"/>
              </a:lnSpc>
              <a:spcBef>
                <a:spcPct val="0"/>
              </a:spcBef>
            </a:pPr>
            <a:r>
              <a:rPr lang="en-US" sz="3467">
                <a:solidFill>
                  <a:srgbClr val="FFFFFF"/>
                </a:solidFill>
                <a:latin typeface="Assistant"/>
              </a:rPr>
              <a:t>Interview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5787" y="5048250"/>
            <a:ext cx="7565971" cy="385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Each contestant will start by introducing themselves and model their garment to the judges. </a:t>
            </a:r>
          </a:p>
          <a:p>
            <a:pPr algn="ctr">
              <a:lnSpc>
                <a:spcPts val="3888"/>
              </a:lnSpc>
            </a:pPr>
            <a:endParaRPr lang="en-US" sz="24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5-minute presentation to the judges. </a:t>
            </a:r>
          </a:p>
          <a:p>
            <a:pPr algn="ctr">
              <a:lnSpc>
                <a:spcPts val="3888"/>
              </a:lnSpc>
            </a:pPr>
            <a:endParaRPr lang="en-US" sz="24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Need to describe their project activities, outfit selection, construction or buying skills, and their knowledge of fiber and fabrics.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1333545" y="3901991"/>
            <a:ext cx="4285539" cy="848544"/>
            <a:chOff x="0" y="0"/>
            <a:chExt cx="1128702" cy="2234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02" cy="223485"/>
            </a:xfrm>
            <a:custGeom>
              <a:avLst/>
              <a:gdLst/>
              <a:ahLst/>
              <a:cxnLst/>
              <a:rect l="l" t="t" r="r" b="b"/>
              <a:pathLst>
                <a:path w="1128702" h="223485">
                  <a:moveTo>
                    <a:pt x="92133" y="0"/>
                  </a:moveTo>
                  <a:lnTo>
                    <a:pt x="1036569" y="0"/>
                  </a:lnTo>
                  <a:cubicBezTo>
                    <a:pt x="1061004" y="0"/>
                    <a:pt x="1084439" y="9707"/>
                    <a:pt x="1101717" y="26985"/>
                  </a:cubicBezTo>
                  <a:cubicBezTo>
                    <a:pt x="1118995" y="44263"/>
                    <a:pt x="1128702" y="67698"/>
                    <a:pt x="1128702" y="92133"/>
                  </a:cubicBezTo>
                  <a:lnTo>
                    <a:pt x="1128702" y="131352"/>
                  </a:lnTo>
                  <a:cubicBezTo>
                    <a:pt x="1128702" y="182236"/>
                    <a:pt x="1087453" y="223485"/>
                    <a:pt x="1036569" y="223485"/>
                  </a:cubicBezTo>
                  <a:lnTo>
                    <a:pt x="92133" y="223485"/>
                  </a:lnTo>
                  <a:cubicBezTo>
                    <a:pt x="41249" y="223485"/>
                    <a:pt x="0" y="182236"/>
                    <a:pt x="0" y="131352"/>
                  </a:cubicBezTo>
                  <a:lnTo>
                    <a:pt x="0" y="92133"/>
                  </a:lnTo>
                  <a:cubicBezTo>
                    <a:pt x="0" y="41249"/>
                    <a:pt x="41249" y="0"/>
                    <a:pt x="92133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28702" cy="261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427701" y="3888932"/>
            <a:ext cx="4097227" cy="66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1"/>
              </a:lnSpc>
              <a:spcBef>
                <a:spcPct val="0"/>
              </a:spcBef>
            </a:pPr>
            <a:r>
              <a:rPr lang="en-US" sz="3467">
                <a:solidFill>
                  <a:srgbClr val="FFFFFF"/>
                </a:solidFill>
                <a:latin typeface="Assistant"/>
              </a:rPr>
              <a:t>Questions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693329" y="5048250"/>
            <a:ext cx="7565971" cy="191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Judges will have the opportunity to ask each participant questions from the list of contest questions as well as questions related directly to the participant’s garment or project experiences.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10EE8E29-F186-D392-C1D1-8630CE467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14"/>
    </mc:Choice>
    <mc:Fallback>
      <p:transition spd="slow" advTm="6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7558599"/>
            <a:chOff x="0" y="0"/>
            <a:chExt cx="21640800" cy="1007813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alphaModFix amt="54000"/>
            </a:blip>
            <a:srcRect t="15375" b="15375"/>
            <a:stretch>
              <a:fillRect/>
            </a:stretch>
          </p:blipFill>
          <p:spPr>
            <a:xfrm>
              <a:off x="0" y="0"/>
              <a:ext cx="21640800" cy="1007813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5400000">
            <a:off x="7381370" y="-4602103"/>
            <a:ext cx="3525260" cy="18732458"/>
            <a:chOff x="0" y="0"/>
            <a:chExt cx="928463" cy="49336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28463" cy="4933652"/>
            </a:xfrm>
            <a:custGeom>
              <a:avLst/>
              <a:gdLst/>
              <a:ahLst/>
              <a:cxnLst/>
              <a:rect l="l" t="t" r="r" b="b"/>
              <a:pathLst>
                <a:path w="928463" h="4933652">
                  <a:moveTo>
                    <a:pt x="0" y="0"/>
                  </a:moveTo>
                  <a:lnTo>
                    <a:pt x="928463" y="0"/>
                  </a:lnTo>
                  <a:lnTo>
                    <a:pt x="928463" y="4933652"/>
                  </a:lnTo>
                  <a:lnTo>
                    <a:pt x="0" y="4933652"/>
                  </a:ln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928463" cy="497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35658" y="3197238"/>
            <a:ext cx="16230600" cy="3354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17"/>
              </a:lnSpc>
            </a:pPr>
            <a:r>
              <a:rPr lang="en-US" sz="11978" spc="694">
                <a:solidFill>
                  <a:srgbClr val="000000"/>
                </a:solidFill>
                <a:latin typeface="The Seasons Bold"/>
              </a:rPr>
              <a:t>FASHION STORYBOARD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573030" y="-9719616"/>
            <a:ext cx="2937199" cy="10287000"/>
            <a:chOff x="0" y="0"/>
            <a:chExt cx="77358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487990" y="8033536"/>
            <a:ext cx="2937199" cy="10287000"/>
            <a:chOff x="0" y="0"/>
            <a:chExt cx="77358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9">
            <a:extLst>
              <a:ext uri="{FF2B5EF4-FFF2-40B4-BE49-F238E27FC236}">
                <a16:creationId xmlns:a16="http://schemas.microsoft.com/office/drawing/2014/main" id="{66CF8CC8-96D5-EF07-9738-7FD0899040A2}"/>
              </a:ext>
            </a:extLst>
          </p:cNvPr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91875ED-4184-1732-0293-5AD311100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47"/>
    </mc:Choice>
    <mc:Fallback>
      <p:transition spd="slow" advTm="20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37437" r="10296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28700" y="847725"/>
            <a:ext cx="8115300" cy="157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The Seasons Bold"/>
              </a:rPr>
              <a:t>Theme: Dream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493307"/>
            <a:ext cx="726149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>
                <a:solidFill>
                  <a:srgbClr val="00BF63"/>
                </a:solidFill>
                <a:latin typeface="DM Sans"/>
              </a:rPr>
              <a:t>Design Brief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296173"/>
            <a:ext cx="8115300" cy="5114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DM Sans"/>
              </a:rPr>
              <a:t>"Dream" serves as the ultimate source of inspiration for this fashion concept. The concept revolves around the multifaceted nature of dreams, whether they are the surreal visions that captivate a sleeping mind or the vivid aspirations that fuel the conscious soul. The fashion narrative will blur the lines between reality and reverie, creating a visual story that celebrates the ethereal and the tangible. This concept invites designers to translate the essence of dreams into fashion, evoking a sense of wonder, mystery, and endless possibility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-9696450"/>
            <a:ext cx="2937199" cy="10287000"/>
            <a:chOff x="0" y="0"/>
            <a:chExt cx="77358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000000"/>
                </a:solidFill>
                <a:latin typeface="DM Sans Italics"/>
              </a:rPr>
              <a:t>FASHION SHOW 2024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6089121" y="9399532"/>
            <a:ext cx="7592128" cy="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9470B040-ADD0-6CD5-DF72-DF54D42C034E}"/>
              </a:ext>
            </a:extLst>
          </p:cNvPr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5C7EDE2-9AE5-1FF9-331A-69A7EB87B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70"/>
    </mc:Choice>
    <mc:Fallback>
      <p:transition spd="slow" advTm="2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46103" y="3725843"/>
          <a:ext cx="17756184" cy="952500"/>
        </p:xfrm>
        <a:graphic>
          <a:graphicData uri="http://schemas.openxmlformats.org/drawingml/2006/table">
            <a:tbl>
              <a:tblPr/>
              <a:tblGrid>
                <a:gridCol w="2959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9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9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9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59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59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spc="-103">
                          <a:solidFill>
                            <a:srgbClr val="FFFFFF"/>
                          </a:solidFill>
                          <a:latin typeface="Assistant Bold"/>
                        </a:rPr>
                        <a:t>Wearable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spc="-103">
                          <a:solidFill>
                            <a:srgbClr val="FFFFFF"/>
                          </a:solidFill>
                          <a:latin typeface="Assistant Bold"/>
                        </a:rPr>
                        <a:t>Accessory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spc="-103">
                          <a:solidFill>
                            <a:srgbClr val="FFFFFF"/>
                          </a:solidFill>
                          <a:latin typeface="Assistant Bold"/>
                        </a:rPr>
                        <a:t>Jewelry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spc="-103">
                          <a:solidFill>
                            <a:srgbClr val="FFFFFF"/>
                          </a:solidFill>
                          <a:latin typeface="Assistant Bold"/>
                        </a:rPr>
                        <a:t>Pet Clothing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spc="-103">
                          <a:solidFill>
                            <a:srgbClr val="FFFFFF"/>
                          </a:solidFill>
                          <a:latin typeface="Assistant Bold"/>
                        </a:rPr>
                        <a:t>Home Decor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spc="-103">
                          <a:solidFill>
                            <a:srgbClr val="FFFFFF"/>
                          </a:solidFill>
                          <a:latin typeface="Assistant Bold"/>
                        </a:rPr>
                        <a:t>Home Furnishing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58998" y="4796628"/>
            <a:ext cx="2917477" cy="271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441">
                <a:solidFill>
                  <a:srgbClr val="000000"/>
                </a:solidFill>
                <a:latin typeface="Assistant"/>
              </a:rPr>
              <a:t>Clothing that can be worn. Includes items such as pants, shorts, skirts, blouses, sweaters, coats, dresses, etc.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84466" y="4796628"/>
            <a:ext cx="2917477" cy="134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441">
                <a:solidFill>
                  <a:srgbClr val="000000"/>
                </a:solidFill>
                <a:latin typeface="Assistant"/>
              </a:rPr>
              <a:t> Includes items such as belts, purses, bags, hats, etc.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06719" y="4796628"/>
            <a:ext cx="2917477" cy="134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441">
                <a:solidFill>
                  <a:srgbClr val="000000"/>
                </a:solidFill>
                <a:latin typeface="Assistant"/>
              </a:rPr>
              <a:t>Includes necklaces, bracelets, rings, and earrings.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24196" y="4796628"/>
            <a:ext cx="2917477" cy="134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441">
                <a:solidFill>
                  <a:srgbClr val="000000"/>
                </a:solidFill>
                <a:latin typeface="Assistant"/>
              </a:rPr>
              <a:t>Includes items that can be worn by a pet or any other animal.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49664" y="4796628"/>
            <a:ext cx="2917477" cy="363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441">
                <a:solidFill>
                  <a:srgbClr val="000000"/>
                </a:solidFill>
                <a:latin typeface="Assistant"/>
              </a:rPr>
              <a:t>Items that are easy to move and make a home visually appealing, examples of home décor items include: throw pillows, table runner, or wall hanging.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171916" y="4796628"/>
            <a:ext cx="2917477" cy="317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441">
                <a:solidFill>
                  <a:srgbClr val="000000"/>
                </a:solidFill>
                <a:latin typeface="Assistant"/>
              </a:rPr>
              <a:t>Items that make a home comfortable for living or working in. Examples include: couch, ottoman, chair, tables, desks, beds and the like</a:t>
            </a:r>
          </a:p>
        </p:txBody>
      </p:sp>
      <p:sp>
        <p:nvSpPr>
          <p:cNvPr id="9" name="AutoShape 9"/>
          <p:cNvSpPr/>
          <p:nvPr/>
        </p:nvSpPr>
        <p:spPr>
          <a:xfrm>
            <a:off x="8370078" y="1009650"/>
            <a:ext cx="991792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06356" y="1613507"/>
            <a:ext cx="14186026" cy="147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53"/>
              </a:lnSpc>
            </a:pPr>
            <a:r>
              <a:rPr lang="en-US" sz="11064">
                <a:solidFill>
                  <a:srgbClr val="000000"/>
                </a:solidFill>
                <a:latin typeface="The Seasons"/>
              </a:rPr>
              <a:t>Category Descriptions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306356" y="9277350"/>
            <a:ext cx="112295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510232" y="8873611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8"/>
                </a:lnTo>
                <a:lnTo>
                  <a:pt x="0" y="731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552AFA4-C1BC-79EE-D911-1E39343FD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83"/>
    </mc:Choice>
    <mc:Fallback>
      <p:transition spd="slow" advTm="66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9027" r="19027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28700" y="847725"/>
            <a:ext cx="8115300" cy="157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The Seasons Bold"/>
              </a:rPr>
              <a:t>Specs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875380"/>
            <a:ext cx="8115300" cy="5205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6" lvl="1" indent="-334643">
              <a:lnSpc>
                <a:spcPts val="464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DM Sans"/>
              </a:rPr>
              <a:t>Dimensions need to be between: </a:t>
            </a:r>
          </a:p>
          <a:p>
            <a:pPr marL="2007859" lvl="3" indent="-501965">
              <a:lnSpc>
                <a:spcPts val="4649"/>
              </a:lnSpc>
              <a:buFont typeface="Arial"/>
              <a:buChar char="￭"/>
            </a:pPr>
            <a:r>
              <a:rPr lang="en-US" sz="3099">
                <a:solidFill>
                  <a:srgbClr val="000000"/>
                </a:solidFill>
                <a:latin typeface="DM Sans"/>
              </a:rPr>
              <a:t>18" and 24" (in one direction) </a:t>
            </a:r>
          </a:p>
          <a:p>
            <a:pPr marL="2007859" lvl="3" indent="-501965">
              <a:lnSpc>
                <a:spcPts val="4649"/>
              </a:lnSpc>
              <a:buFont typeface="Arial"/>
              <a:buChar char="￭"/>
            </a:pPr>
            <a:r>
              <a:rPr lang="en-US" sz="3099">
                <a:solidFill>
                  <a:srgbClr val="000000"/>
                </a:solidFill>
                <a:latin typeface="DM Sans"/>
              </a:rPr>
              <a:t>24" and 30" (in the other directions). </a:t>
            </a:r>
          </a:p>
          <a:p>
            <a:pPr marL="2007859" lvl="3" indent="-501965">
              <a:lnSpc>
                <a:spcPts val="4649"/>
              </a:lnSpc>
              <a:buFont typeface="Arial"/>
              <a:buChar char="￭"/>
            </a:pPr>
            <a:r>
              <a:rPr lang="en-US" sz="3099">
                <a:solidFill>
                  <a:srgbClr val="000000"/>
                </a:solidFill>
                <a:latin typeface="DM Sans"/>
              </a:rPr>
              <a:t>Recommended size is 18" by 24". </a:t>
            </a:r>
          </a:p>
          <a:p>
            <a:pPr marL="669286" lvl="1" indent="-334643">
              <a:lnSpc>
                <a:spcPts val="464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DM Sans"/>
              </a:rPr>
              <a:t>Digital Entries ONLY </a:t>
            </a:r>
          </a:p>
          <a:p>
            <a:pPr marL="1338572" lvl="2" indent="-446191">
              <a:lnSpc>
                <a:spcPts val="4649"/>
              </a:lnSpc>
              <a:buFont typeface="Arial"/>
              <a:buChar char="⚬"/>
            </a:pPr>
            <a:r>
              <a:rPr lang="en-US" sz="3099">
                <a:solidFill>
                  <a:srgbClr val="000000"/>
                </a:solidFill>
                <a:latin typeface="DM Sans"/>
              </a:rPr>
              <a:t>Places to design: Canva, Publisher, Adobe, Powerpoint</a:t>
            </a:r>
          </a:p>
          <a:p>
            <a:pPr>
              <a:lnSpc>
                <a:spcPts val="4649"/>
              </a:lnSpc>
            </a:pPr>
            <a:endParaRPr lang="en-US" sz="3099">
              <a:solidFill>
                <a:srgbClr val="000000"/>
              </a:solidFill>
              <a:latin typeface="DM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28700" y="-9696450"/>
            <a:ext cx="2937199" cy="10287000"/>
            <a:chOff x="0" y="0"/>
            <a:chExt cx="77358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000000"/>
                </a:solidFill>
                <a:latin typeface="DM Sans Italics"/>
              </a:rPr>
              <a:t>FASHION SHOW 2024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6089121" y="9399532"/>
            <a:ext cx="7592128" cy="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CACCFD9A-0157-B3A6-213B-DBF72AB3C368}"/>
              </a:ext>
            </a:extLst>
          </p:cNvPr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27F1B68-1829-C4C0-E39E-D3AD97AD0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21"/>
    </mc:Choice>
    <mc:Fallback>
      <p:transition spd="slow" advTm="3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alphaModFix amt="43999"/>
            </a:blip>
            <a:srcRect t="11971" b="11971"/>
            <a:stretch>
              <a:fillRect/>
            </a:stretch>
          </p:blipFill>
          <p:spPr>
            <a:xfrm>
              <a:off x="0" y="0"/>
              <a:ext cx="21640800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549125" y="1634227"/>
            <a:ext cx="13189751" cy="309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0"/>
              </a:lnSpc>
            </a:pPr>
            <a:r>
              <a:rPr lang="en-US" sz="20000">
                <a:solidFill>
                  <a:srgbClr val="000000"/>
                </a:solidFill>
                <a:latin typeface="The Seasons Bold"/>
              </a:rPr>
              <a:t>Questions?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792106" y="-6623844"/>
            <a:ext cx="16230600" cy="10287000"/>
            <a:chOff x="0" y="0"/>
            <a:chExt cx="4274726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709333"/>
            </a:xfrm>
            <a:custGeom>
              <a:avLst/>
              <a:gdLst/>
              <a:ahLst/>
              <a:cxnLst/>
              <a:rect l="l" t="t" r="r" b="b"/>
              <a:pathLst>
                <a:path w="4274726" h="2709333">
                  <a:moveTo>
                    <a:pt x="0" y="0"/>
                  </a:moveTo>
                  <a:lnTo>
                    <a:pt x="4274726" y="0"/>
                  </a:lnTo>
                  <a:lnTo>
                    <a:pt x="42747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98832" y="9811103"/>
            <a:ext cx="16230600" cy="10287000"/>
            <a:chOff x="0" y="0"/>
            <a:chExt cx="4274726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709333"/>
            </a:xfrm>
            <a:custGeom>
              <a:avLst/>
              <a:gdLst/>
              <a:ahLst/>
              <a:cxnLst/>
              <a:rect l="l" t="t" r="r" b="b"/>
              <a:pathLst>
                <a:path w="4274726" h="2709333">
                  <a:moveTo>
                    <a:pt x="0" y="0"/>
                  </a:moveTo>
                  <a:lnTo>
                    <a:pt x="4274726" y="0"/>
                  </a:lnTo>
                  <a:lnTo>
                    <a:pt x="42747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767455" y="6352379"/>
            <a:ext cx="658721" cy="658721"/>
          </a:xfrm>
          <a:custGeom>
            <a:avLst/>
            <a:gdLst/>
            <a:ahLst/>
            <a:cxnLst/>
            <a:rect l="l" t="t" r="r" b="b"/>
            <a:pathLst>
              <a:path w="658721" h="658721">
                <a:moveTo>
                  <a:pt x="0" y="0"/>
                </a:moveTo>
                <a:lnTo>
                  <a:pt x="658721" y="0"/>
                </a:lnTo>
                <a:lnTo>
                  <a:pt x="658721" y="658721"/>
                </a:lnTo>
                <a:lnTo>
                  <a:pt x="0" y="658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767455" y="7548019"/>
            <a:ext cx="658721" cy="658721"/>
          </a:xfrm>
          <a:custGeom>
            <a:avLst/>
            <a:gdLst/>
            <a:ahLst/>
            <a:cxnLst/>
            <a:rect l="l" t="t" r="r" b="b"/>
            <a:pathLst>
              <a:path w="658721" h="658721">
                <a:moveTo>
                  <a:pt x="0" y="0"/>
                </a:moveTo>
                <a:lnTo>
                  <a:pt x="658721" y="0"/>
                </a:lnTo>
                <a:lnTo>
                  <a:pt x="658721" y="658721"/>
                </a:lnTo>
                <a:lnTo>
                  <a:pt x="0" y="6587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767455" y="5143500"/>
            <a:ext cx="658721" cy="658721"/>
          </a:xfrm>
          <a:custGeom>
            <a:avLst/>
            <a:gdLst/>
            <a:ahLst/>
            <a:cxnLst/>
            <a:rect l="l" t="t" r="r" b="b"/>
            <a:pathLst>
              <a:path w="658721" h="658721">
                <a:moveTo>
                  <a:pt x="0" y="0"/>
                </a:moveTo>
                <a:lnTo>
                  <a:pt x="658721" y="0"/>
                </a:lnTo>
                <a:lnTo>
                  <a:pt x="658721" y="658721"/>
                </a:lnTo>
                <a:lnTo>
                  <a:pt x="0" y="658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674615" y="4752975"/>
            <a:ext cx="7845930" cy="345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05"/>
              </a:lnSpc>
            </a:pPr>
            <a:r>
              <a:rPr lang="en-US" sz="4500">
                <a:solidFill>
                  <a:srgbClr val="000000"/>
                </a:solidFill>
                <a:latin typeface="Assistant"/>
              </a:rPr>
              <a:t>(325)659.6522</a:t>
            </a:r>
          </a:p>
          <a:p>
            <a:pPr>
              <a:lnSpc>
                <a:spcPts val="9405"/>
              </a:lnSpc>
            </a:pPr>
            <a:r>
              <a:rPr lang="en-US" sz="4500">
                <a:solidFill>
                  <a:srgbClr val="000000"/>
                </a:solidFill>
                <a:latin typeface="Assistant"/>
              </a:rPr>
              <a:t>hayley.meyer@ag.tamu.edu</a:t>
            </a:r>
          </a:p>
          <a:p>
            <a:pPr>
              <a:lnSpc>
                <a:spcPts val="9405"/>
              </a:lnSpc>
            </a:pPr>
            <a:r>
              <a:rPr lang="en-US" sz="4500">
                <a:solidFill>
                  <a:srgbClr val="000000"/>
                </a:solidFill>
                <a:latin typeface="Assistant"/>
              </a:rPr>
              <a:t>https://tomgreen.agrilife.org/4h/</a:t>
            </a:r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620D54E5-885C-5D82-14ED-675C05200455}"/>
              </a:ext>
            </a:extLst>
          </p:cNvPr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C375140-D05E-FBC4-B055-79A671B05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10"/>
    </mc:Choice>
    <mc:Fallback>
      <p:transition spd="slow" advTm="2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b="22398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517391" y="847725"/>
            <a:ext cx="8115300" cy="157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The Seasons Bold"/>
              </a:rPr>
              <a:t>Reminder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17391" y="-9708624"/>
            <a:ext cx="2937199" cy="10287000"/>
            <a:chOff x="0" y="0"/>
            <a:chExt cx="77358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17391" y="9220200"/>
            <a:ext cx="4568959" cy="22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 u="sng" spc="195">
                <a:solidFill>
                  <a:srgbClr val="000000"/>
                </a:solidFill>
                <a:latin typeface="DM Sans"/>
                <a:hlinkClick r:id="rId5" tooltip="https://v2.4honline.com#/user/sign-in"/>
              </a:rPr>
              <a:t>HTTPS://V2.4HONLINE.COM/#/USER/SIGN-IN</a:t>
            </a:r>
          </a:p>
        </p:txBody>
      </p:sp>
      <p:sp>
        <p:nvSpPr>
          <p:cNvPr id="12" name="AutoShape 12"/>
          <p:cNvSpPr/>
          <p:nvPr/>
        </p:nvSpPr>
        <p:spPr>
          <a:xfrm>
            <a:off x="5086350" y="9346524"/>
            <a:ext cx="8594899" cy="5302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17391" y="3013702"/>
            <a:ext cx="7347499" cy="493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2"/>
              </a:lnSpc>
            </a:pPr>
            <a:r>
              <a:rPr lang="en-US" sz="3476">
                <a:solidFill>
                  <a:srgbClr val="000000"/>
                </a:solidFill>
                <a:latin typeface="Assistant"/>
              </a:rPr>
              <a:t>In order to participate in </a:t>
            </a:r>
            <a:r>
              <a:rPr lang="en-US" sz="3476" u="sng">
                <a:solidFill>
                  <a:srgbClr val="000000"/>
                </a:solidFill>
                <a:latin typeface="Assistant Bold"/>
              </a:rPr>
              <a:t>ANY</a:t>
            </a:r>
            <a:r>
              <a:rPr lang="en-US" sz="3476">
                <a:solidFill>
                  <a:srgbClr val="000000"/>
                </a:solidFill>
                <a:latin typeface="Assistant"/>
              </a:rPr>
              <a:t> 4-H related activities, you </a:t>
            </a:r>
            <a:r>
              <a:rPr lang="en-US" sz="3476" u="sng">
                <a:solidFill>
                  <a:srgbClr val="000000"/>
                </a:solidFill>
                <a:latin typeface="Assistant Bold"/>
              </a:rPr>
              <a:t>MUST</a:t>
            </a:r>
            <a:r>
              <a:rPr lang="en-US" sz="3476">
                <a:solidFill>
                  <a:srgbClr val="000000"/>
                </a:solidFill>
                <a:latin typeface="Assistant"/>
              </a:rPr>
              <a:t> be enrolled in 4-HOnline prior to competing or participating.  </a:t>
            </a:r>
          </a:p>
          <a:p>
            <a:pPr>
              <a:lnSpc>
                <a:spcPts val="5632"/>
              </a:lnSpc>
            </a:pPr>
            <a:endParaRPr lang="en-US" sz="3476">
              <a:solidFill>
                <a:srgbClr val="000000"/>
              </a:solidFill>
              <a:latin typeface="Assistant"/>
            </a:endParaRPr>
          </a:p>
          <a:p>
            <a:pPr>
              <a:lnSpc>
                <a:spcPts val="5632"/>
              </a:lnSpc>
            </a:pPr>
            <a:r>
              <a:rPr lang="en-US" sz="3476">
                <a:solidFill>
                  <a:srgbClr val="000000"/>
                </a:solidFill>
                <a:latin typeface="Assistant"/>
              </a:rPr>
              <a:t>Adults we also ask that you register via 4-HOnline as well. </a:t>
            </a:r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F1686EC8-09F7-EB8A-415B-8B2AA6E8230F}"/>
              </a:ext>
            </a:extLst>
          </p:cNvPr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00B709A-FF1D-49AE-DE43-EF9AA90A2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00"/>
    </mc:Choice>
    <mc:Fallback>
      <p:transition spd="slow" advTm="3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41683" y="1922099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7"/>
                </a:lnTo>
                <a:lnTo>
                  <a:pt x="0" y="731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5386" y="1922099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7"/>
                </a:lnTo>
                <a:lnTo>
                  <a:pt x="0" y="731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5400000">
            <a:off x="6451733" y="6527933"/>
            <a:ext cx="542263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756003" y="3901991"/>
            <a:ext cx="4285539" cy="848544"/>
            <a:chOff x="0" y="0"/>
            <a:chExt cx="1128702" cy="2234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02" cy="223485"/>
            </a:xfrm>
            <a:custGeom>
              <a:avLst/>
              <a:gdLst/>
              <a:ahLst/>
              <a:cxnLst/>
              <a:rect l="l" t="t" r="r" b="b"/>
              <a:pathLst>
                <a:path w="1128702" h="223485">
                  <a:moveTo>
                    <a:pt x="92133" y="0"/>
                  </a:moveTo>
                  <a:lnTo>
                    <a:pt x="1036569" y="0"/>
                  </a:lnTo>
                  <a:cubicBezTo>
                    <a:pt x="1061004" y="0"/>
                    <a:pt x="1084439" y="9707"/>
                    <a:pt x="1101717" y="26985"/>
                  </a:cubicBezTo>
                  <a:cubicBezTo>
                    <a:pt x="1118995" y="44263"/>
                    <a:pt x="1128702" y="67698"/>
                    <a:pt x="1128702" y="92133"/>
                  </a:cubicBezTo>
                  <a:lnTo>
                    <a:pt x="1128702" y="131352"/>
                  </a:lnTo>
                  <a:cubicBezTo>
                    <a:pt x="1128702" y="182236"/>
                    <a:pt x="1087453" y="223485"/>
                    <a:pt x="1036569" y="223485"/>
                  </a:cubicBezTo>
                  <a:lnTo>
                    <a:pt x="92133" y="223485"/>
                  </a:lnTo>
                  <a:cubicBezTo>
                    <a:pt x="41249" y="223485"/>
                    <a:pt x="0" y="182236"/>
                    <a:pt x="0" y="131352"/>
                  </a:cubicBezTo>
                  <a:lnTo>
                    <a:pt x="0" y="92133"/>
                  </a:lnTo>
                  <a:cubicBezTo>
                    <a:pt x="0" y="41249"/>
                    <a:pt x="41249" y="0"/>
                    <a:pt x="92133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28702" cy="261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84982" y="3825791"/>
            <a:ext cx="4285539" cy="848544"/>
            <a:chOff x="0" y="0"/>
            <a:chExt cx="1128702" cy="2234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02" cy="223485"/>
            </a:xfrm>
            <a:custGeom>
              <a:avLst/>
              <a:gdLst/>
              <a:ahLst/>
              <a:cxnLst/>
              <a:rect l="l" t="t" r="r" b="b"/>
              <a:pathLst>
                <a:path w="1128702" h="223485">
                  <a:moveTo>
                    <a:pt x="92133" y="0"/>
                  </a:moveTo>
                  <a:lnTo>
                    <a:pt x="1036569" y="0"/>
                  </a:lnTo>
                  <a:cubicBezTo>
                    <a:pt x="1061004" y="0"/>
                    <a:pt x="1084439" y="9707"/>
                    <a:pt x="1101717" y="26985"/>
                  </a:cubicBezTo>
                  <a:cubicBezTo>
                    <a:pt x="1118995" y="44263"/>
                    <a:pt x="1128702" y="67698"/>
                    <a:pt x="1128702" y="92133"/>
                  </a:cubicBezTo>
                  <a:lnTo>
                    <a:pt x="1128702" y="131352"/>
                  </a:lnTo>
                  <a:cubicBezTo>
                    <a:pt x="1128702" y="182236"/>
                    <a:pt x="1087453" y="223485"/>
                    <a:pt x="1036569" y="223485"/>
                  </a:cubicBezTo>
                  <a:lnTo>
                    <a:pt x="92133" y="223485"/>
                  </a:lnTo>
                  <a:cubicBezTo>
                    <a:pt x="41249" y="223485"/>
                    <a:pt x="0" y="182236"/>
                    <a:pt x="0" y="131352"/>
                  </a:cubicBezTo>
                  <a:lnTo>
                    <a:pt x="0" y="92133"/>
                  </a:lnTo>
                  <a:cubicBezTo>
                    <a:pt x="0" y="41249"/>
                    <a:pt x="41249" y="0"/>
                    <a:pt x="92133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28702" cy="261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-299551"/>
            <a:ext cx="18288000" cy="1039360"/>
            <a:chOff x="0" y="0"/>
            <a:chExt cx="4816593" cy="2737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273741"/>
            </a:xfrm>
            <a:custGeom>
              <a:avLst/>
              <a:gdLst/>
              <a:ahLst/>
              <a:cxnLst/>
              <a:rect l="l" t="t" r="r" b="b"/>
              <a:pathLst>
                <a:path w="4816592" h="273741">
                  <a:moveTo>
                    <a:pt x="0" y="0"/>
                  </a:moveTo>
                  <a:lnTo>
                    <a:pt x="4816592" y="0"/>
                  </a:lnTo>
                  <a:lnTo>
                    <a:pt x="4816592" y="273741"/>
                  </a:lnTo>
                  <a:lnTo>
                    <a:pt x="0" y="273741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6593" cy="31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46317" y="1654422"/>
            <a:ext cx="13195366" cy="147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53"/>
              </a:lnSpc>
            </a:pPr>
            <a:r>
              <a:rPr lang="en-US" sz="11064">
                <a:solidFill>
                  <a:srgbClr val="000000"/>
                </a:solidFill>
                <a:latin typeface="The Seasons"/>
              </a:rPr>
              <a:t>Deadlines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50159" y="3869882"/>
            <a:ext cx="4097227" cy="75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3"/>
              </a:lnSpc>
            </a:pPr>
            <a:r>
              <a:rPr lang="en-US" sz="3867">
                <a:solidFill>
                  <a:srgbClr val="FFFFFF"/>
                </a:solidFill>
                <a:latin typeface="Assistant"/>
              </a:rPr>
              <a:t>County Contest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49699" y="3793682"/>
            <a:ext cx="3756104" cy="75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3"/>
              </a:lnSpc>
            </a:pPr>
            <a:r>
              <a:rPr lang="en-US" sz="3867">
                <a:solidFill>
                  <a:srgbClr val="FFFFFF"/>
                </a:solidFill>
                <a:latin typeface="Assistant"/>
              </a:rPr>
              <a:t>District Contest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06145" y="5195536"/>
            <a:ext cx="5374823" cy="378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Contest Date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March 4, 2024 | 4-H Building</a:t>
            </a:r>
          </a:p>
          <a:p>
            <a:pPr algn="ctr">
              <a:lnSpc>
                <a:spcPts val="3888"/>
              </a:lnSpc>
            </a:pPr>
            <a:endParaRPr lang="en-US" sz="24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Registration Deadline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February 23</a:t>
            </a:r>
          </a:p>
          <a:p>
            <a:pPr algn="ctr">
              <a:lnSpc>
                <a:spcPts val="2754"/>
              </a:lnSpc>
            </a:pPr>
            <a:r>
              <a:rPr lang="en-US" sz="1700">
                <a:solidFill>
                  <a:srgbClr val="000000"/>
                </a:solidFill>
                <a:latin typeface="Assistant"/>
              </a:rPr>
              <a:t>Via County Webpage</a:t>
            </a:r>
          </a:p>
          <a:p>
            <a:pPr algn="ctr">
              <a:lnSpc>
                <a:spcPts val="2754"/>
              </a:lnSpc>
            </a:pPr>
            <a:endParaRPr lang="en-US" sz="17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2754"/>
              </a:lnSpc>
            </a:pPr>
            <a:r>
              <a:rPr lang="en-US" sz="1700">
                <a:solidFill>
                  <a:srgbClr val="000000"/>
                </a:solidFill>
                <a:latin typeface="Assistant"/>
              </a:rPr>
              <a:t>You must participate in the county to compete in the district contest.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41394" y="5048250"/>
            <a:ext cx="5374823" cy="378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 Italics"/>
              </a:rPr>
              <a:t>Contest Date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March 26 | Llano, TX</a:t>
            </a:r>
          </a:p>
          <a:p>
            <a:pPr algn="ctr">
              <a:lnSpc>
                <a:spcPts val="3888"/>
              </a:lnSpc>
            </a:pPr>
            <a:endParaRPr lang="en-US" sz="24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 Italics"/>
              </a:rPr>
              <a:t>Registration Deadline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March 11, 2024</a:t>
            </a:r>
          </a:p>
          <a:p>
            <a:pPr algn="ctr">
              <a:lnSpc>
                <a:spcPts val="2754"/>
              </a:lnSpc>
            </a:pPr>
            <a:r>
              <a:rPr lang="en-US" sz="1700">
                <a:solidFill>
                  <a:srgbClr val="000000"/>
                </a:solidFill>
                <a:latin typeface="Assistant"/>
              </a:rPr>
              <a:t>Via 4-HOnline </a:t>
            </a:r>
          </a:p>
          <a:p>
            <a:pPr algn="ctr">
              <a:lnSpc>
                <a:spcPts val="2754"/>
              </a:lnSpc>
            </a:pPr>
            <a:endParaRPr lang="en-US" sz="17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2754"/>
              </a:lnSpc>
            </a:pPr>
            <a:r>
              <a:rPr lang="en-US" sz="1700">
                <a:solidFill>
                  <a:srgbClr val="000000"/>
                </a:solidFill>
                <a:latin typeface="Assistant"/>
              </a:rPr>
              <a:t>You must participate in the county to compete in the district contest.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B08C36C-84A0-8827-39AC-374928F3C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10"/>
    </mc:Choice>
    <mc:Fallback>
      <p:transition spd="slow" advTm="3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4125" b="14125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244757" y="2725511"/>
            <a:ext cx="246903" cy="465058"/>
          </a:xfrm>
          <a:custGeom>
            <a:avLst/>
            <a:gdLst/>
            <a:ahLst/>
            <a:cxnLst/>
            <a:rect l="l" t="t" r="r" b="b"/>
            <a:pathLst>
              <a:path w="246903" h="465058">
                <a:moveTo>
                  <a:pt x="0" y="0"/>
                </a:moveTo>
                <a:lnTo>
                  <a:pt x="246904" y="0"/>
                </a:lnTo>
                <a:lnTo>
                  <a:pt x="246904" y="465058"/>
                </a:lnTo>
                <a:lnTo>
                  <a:pt x="0" y="46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885825"/>
            <a:ext cx="8115300" cy="122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The Seasons Bold"/>
              </a:rPr>
              <a:t>Who Can Compete?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2726" y="2630261"/>
            <a:ext cx="8022341" cy="55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071">
                <a:solidFill>
                  <a:srgbClr val="000000"/>
                </a:solidFill>
                <a:latin typeface="DM Sans"/>
              </a:rPr>
              <a:t>Clover Kids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2726" y="3203539"/>
            <a:ext cx="8022341" cy="44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en-US" sz="2456">
                <a:solidFill>
                  <a:srgbClr val="000000"/>
                </a:solidFill>
                <a:latin typeface="DM Sans Italics"/>
              </a:rPr>
              <a:t>Kinder - 2nd Grade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44757" y="4089268"/>
            <a:ext cx="246903" cy="465058"/>
          </a:xfrm>
          <a:custGeom>
            <a:avLst/>
            <a:gdLst/>
            <a:ahLst/>
            <a:cxnLst/>
            <a:rect l="l" t="t" r="r" b="b"/>
            <a:pathLst>
              <a:path w="246903" h="465058">
                <a:moveTo>
                  <a:pt x="0" y="0"/>
                </a:moveTo>
                <a:lnTo>
                  <a:pt x="246904" y="0"/>
                </a:lnTo>
                <a:lnTo>
                  <a:pt x="246904" y="465058"/>
                </a:lnTo>
                <a:lnTo>
                  <a:pt x="0" y="46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712726" y="3994018"/>
            <a:ext cx="8022341" cy="55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071">
                <a:solidFill>
                  <a:srgbClr val="000000"/>
                </a:solidFill>
                <a:latin typeface="DM Sans"/>
              </a:rPr>
              <a:t>Juniors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12726" y="4567296"/>
            <a:ext cx="8022341" cy="44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en-US" sz="2456">
                <a:solidFill>
                  <a:srgbClr val="000000"/>
                </a:solidFill>
                <a:latin typeface="DM Sans Italics"/>
              </a:rPr>
              <a:t>3rd - 5th Grade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-9696450"/>
            <a:ext cx="2937199" cy="10287000"/>
            <a:chOff x="0" y="0"/>
            <a:chExt cx="773583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000000"/>
                </a:solidFill>
                <a:latin typeface="DM Sans Italics"/>
              </a:rPr>
              <a:t>FASHION SHOW 2024</a:t>
            </a:r>
          </a:p>
        </p:txBody>
      </p:sp>
      <p:sp>
        <p:nvSpPr>
          <p:cNvPr id="18" name="AutoShape 18"/>
          <p:cNvSpPr/>
          <p:nvPr/>
        </p:nvSpPr>
        <p:spPr>
          <a:xfrm flipV="1">
            <a:off x="6089121" y="9399532"/>
            <a:ext cx="7592128" cy="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44757" y="5453025"/>
            <a:ext cx="246903" cy="465058"/>
          </a:xfrm>
          <a:custGeom>
            <a:avLst/>
            <a:gdLst/>
            <a:ahLst/>
            <a:cxnLst/>
            <a:rect l="l" t="t" r="r" b="b"/>
            <a:pathLst>
              <a:path w="246903" h="465058">
                <a:moveTo>
                  <a:pt x="0" y="0"/>
                </a:moveTo>
                <a:lnTo>
                  <a:pt x="246904" y="0"/>
                </a:lnTo>
                <a:lnTo>
                  <a:pt x="246904" y="465058"/>
                </a:lnTo>
                <a:lnTo>
                  <a:pt x="0" y="46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712726" y="5357775"/>
            <a:ext cx="8022341" cy="55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071">
                <a:solidFill>
                  <a:srgbClr val="000000"/>
                </a:solidFill>
                <a:latin typeface="DM Sans"/>
              </a:rPr>
              <a:t>Intermediates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12726" y="5931053"/>
            <a:ext cx="8022341" cy="44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en-US" sz="2456">
                <a:solidFill>
                  <a:srgbClr val="000000"/>
                </a:solidFill>
                <a:latin typeface="DM Sans Italics"/>
              </a:rPr>
              <a:t>6th - 8th Grade</a:t>
            </a:r>
          </a:p>
        </p:txBody>
      </p:sp>
      <p:sp>
        <p:nvSpPr>
          <p:cNvPr id="22" name="Freeform 22"/>
          <p:cNvSpPr/>
          <p:nvPr/>
        </p:nvSpPr>
        <p:spPr>
          <a:xfrm>
            <a:off x="1244757" y="6816782"/>
            <a:ext cx="246903" cy="465058"/>
          </a:xfrm>
          <a:custGeom>
            <a:avLst/>
            <a:gdLst/>
            <a:ahLst/>
            <a:cxnLst/>
            <a:rect l="l" t="t" r="r" b="b"/>
            <a:pathLst>
              <a:path w="246903" h="465058">
                <a:moveTo>
                  <a:pt x="0" y="0"/>
                </a:moveTo>
                <a:lnTo>
                  <a:pt x="246904" y="0"/>
                </a:lnTo>
                <a:lnTo>
                  <a:pt x="246904" y="465058"/>
                </a:lnTo>
                <a:lnTo>
                  <a:pt x="0" y="46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712726" y="6721532"/>
            <a:ext cx="8022341" cy="55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071">
                <a:solidFill>
                  <a:srgbClr val="000000"/>
                </a:solidFill>
                <a:latin typeface="DM Sans"/>
              </a:rPr>
              <a:t>Seniors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12726" y="7294810"/>
            <a:ext cx="8022341" cy="44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en-US" sz="2456">
                <a:solidFill>
                  <a:srgbClr val="000000"/>
                </a:solidFill>
                <a:latin typeface="DM Sans Italics"/>
              </a:rPr>
              <a:t>9th - 12th Grade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A548B4AE-5B9B-BDF6-98D1-3F717F1BD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8"/>
    </mc:Choice>
    <mc:Fallback>
      <p:transition spd="slow" advTm="1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70078" y="1009650"/>
            <a:ext cx="991792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10800000">
            <a:off x="1028700" y="9239250"/>
            <a:ext cx="112295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510232" y="8873611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8"/>
                </a:lnTo>
                <a:lnTo>
                  <a:pt x="0" y="731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842013" y="3591929"/>
          <a:ext cx="16603974" cy="1118779"/>
        </p:xfrm>
        <a:graphic>
          <a:graphicData uri="http://schemas.openxmlformats.org/drawingml/2006/table">
            <a:tbl>
              <a:tblPr/>
              <a:tblGrid>
                <a:gridCol w="5534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4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34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8779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ssistant Bold"/>
                        </a:rPr>
                        <a:t>Fashion Show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ssistant Bold"/>
                        </a:rPr>
                        <a:t>Fashion Storyboard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Assistant Bold"/>
                        </a:rPr>
                        <a:t>Crafted Items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842013" y="1686551"/>
            <a:ext cx="10990821" cy="147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53"/>
              </a:lnSpc>
            </a:pPr>
            <a:r>
              <a:rPr lang="en-US" sz="11064">
                <a:solidFill>
                  <a:srgbClr val="000000"/>
                </a:solidFill>
                <a:latin typeface="The Seasons"/>
              </a:rPr>
              <a:t>Available Contest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805958"/>
            <a:ext cx="5131343" cy="4109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274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Age Divisions Allowed: 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Clover Kids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Juniors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Intermediates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Seniors</a:t>
            </a:r>
          </a:p>
          <a:p>
            <a:pPr marL="474979" lvl="1" indent="-237490">
              <a:lnSpc>
                <a:spcPts val="274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Divisions: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Buying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Construction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Natural Fibers</a:t>
            </a:r>
          </a:p>
          <a:p>
            <a:pPr>
              <a:lnSpc>
                <a:spcPts val="2749"/>
              </a:lnSpc>
            </a:pPr>
            <a:endParaRPr lang="en-US" sz="2199">
              <a:solidFill>
                <a:srgbClr val="000000"/>
              </a:solidFill>
              <a:latin typeface="Assistant"/>
            </a:endParaRPr>
          </a:p>
          <a:p>
            <a:pPr>
              <a:lnSpc>
                <a:spcPts val="2749"/>
              </a:lnSpc>
            </a:pPr>
            <a:endParaRPr lang="en-US" sz="2199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2749"/>
              </a:lnSpc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Allowed ONE entry</a:t>
            </a:r>
          </a:p>
        </p:txBody>
      </p:sp>
      <p:sp>
        <p:nvSpPr>
          <p:cNvPr id="8" name="Freeform 8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578329" y="4805958"/>
            <a:ext cx="5131343" cy="342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274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Age Divisions Allowed: 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Clover Kids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Juniors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Intermediates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Seniors</a:t>
            </a:r>
          </a:p>
          <a:p>
            <a:pPr marL="474979" lvl="1" indent="-237490">
              <a:lnSpc>
                <a:spcPts val="274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Digital Submission Only</a:t>
            </a:r>
          </a:p>
          <a:p>
            <a:pPr marL="474979" lvl="1" indent="-237490">
              <a:lnSpc>
                <a:spcPts val="274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Theme: “Dream”</a:t>
            </a:r>
          </a:p>
          <a:p>
            <a:pPr>
              <a:lnSpc>
                <a:spcPts val="2749"/>
              </a:lnSpc>
            </a:pPr>
            <a:endParaRPr lang="en-US" sz="2199">
              <a:solidFill>
                <a:srgbClr val="000000"/>
              </a:solidFill>
              <a:latin typeface="Assistant"/>
            </a:endParaRPr>
          </a:p>
          <a:p>
            <a:pPr>
              <a:lnSpc>
                <a:spcPts val="2749"/>
              </a:lnSpc>
            </a:pPr>
            <a:endParaRPr lang="en-US" sz="2199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2749"/>
              </a:lnSpc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Allowed ONE entry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28771" y="4805958"/>
            <a:ext cx="5131343" cy="4109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274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Age Divisions Allowed: 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Clover Kids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Juniors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Intermediates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Seniors</a:t>
            </a:r>
          </a:p>
          <a:p>
            <a:pPr marL="474979" lvl="1" indent="-237490">
              <a:lnSpc>
                <a:spcPts val="274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Categories: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Embellished Apparel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Jewelry Making</a:t>
            </a:r>
          </a:p>
          <a:p>
            <a:pPr marL="949959" lvl="2" indent="-316653">
              <a:lnSpc>
                <a:spcPts val="274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Non-Apparel</a:t>
            </a:r>
          </a:p>
          <a:p>
            <a:pPr>
              <a:lnSpc>
                <a:spcPts val="2749"/>
              </a:lnSpc>
            </a:pPr>
            <a:endParaRPr lang="en-US" sz="2199">
              <a:solidFill>
                <a:srgbClr val="000000"/>
              </a:solidFill>
              <a:latin typeface="Assistant"/>
            </a:endParaRPr>
          </a:p>
          <a:p>
            <a:pPr>
              <a:lnSpc>
                <a:spcPts val="2749"/>
              </a:lnSpc>
            </a:pPr>
            <a:endParaRPr lang="en-US" sz="2199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2749"/>
              </a:lnSpc>
            </a:pPr>
            <a:r>
              <a:rPr lang="en-US" sz="2199">
                <a:solidFill>
                  <a:srgbClr val="000000"/>
                </a:solidFill>
                <a:latin typeface="Assistant"/>
              </a:rPr>
              <a:t>Allowed ONE entry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EB4B342-D9EA-98EC-B2E0-D4F113B26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83"/>
    </mc:Choice>
    <mc:Fallback>
      <p:transition spd="slow" advTm="4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7558599"/>
            <a:chOff x="0" y="0"/>
            <a:chExt cx="21640800" cy="1007813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alphaModFix amt="54000"/>
            </a:blip>
            <a:srcRect t="15375" b="15375"/>
            <a:stretch>
              <a:fillRect/>
            </a:stretch>
          </p:blipFill>
          <p:spPr>
            <a:xfrm>
              <a:off x="0" y="0"/>
              <a:ext cx="21640800" cy="1007813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5400000">
            <a:off x="7381370" y="-4602103"/>
            <a:ext cx="3525260" cy="18732458"/>
            <a:chOff x="0" y="0"/>
            <a:chExt cx="928463" cy="49336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28463" cy="4933652"/>
            </a:xfrm>
            <a:custGeom>
              <a:avLst/>
              <a:gdLst/>
              <a:ahLst/>
              <a:cxnLst/>
              <a:rect l="l" t="t" r="r" b="b"/>
              <a:pathLst>
                <a:path w="928463" h="4933652">
                  <a:moveTo>
                    <a:pt x="0" y="0"/>
                  </a:moveTo>
                  <a:lnTo>
                    <a:pt x="928463" y="0"/>
                  </a:lnTo>
                  <a:lnTo>
                    <a:pt x="928463" y="4933652"/>
                  </a:lnTo>
                  <a:lnTo>
                    <a:pt x="0" y="4933652"/>
                  </a:ln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928463" cy="497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3975979"/>
            <a:ext cx="16230600" cy="170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17"/>
              </a:lnSpc>
            </a:pPr>
            <a:r>
              <a:rPr lang="en-US" sz="11978" spc="694">
                <a:solidFill>
                  <a:srgbClr val="000000"/>
                </a:solidFill>
                <a:latin typeface="The Seasons Bold"/>
              </a:rPr>
              <a:t>FASHION SHOW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573030" y="-9719616"/>
            <a:ext cx="2937199" cy="10287000"/>
            <a:chOff x="0" y="0"/>
            <a:chExt cx="77358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487990" y="8033536"/>
            <a:ext cx="2937199" cy="10287000"/>
            <a:chOff x="0" y="0"/>
            <a:chExt cx="77358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9">
            <a:extLst>
              <a:ext uri="{FF2B5EF4-FFF2-40B4-BE49-F238E27FC236}">
                <a16:creationId xmlns:a16="http://schemas.microsoft.com/office/drawing/2014/main" id="{3F45B151-8052-A909-1A9A-C25B33BBC9B2}"/>
              </a:ext>
            </a:extLst>
          </p:cNvPr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F8DB4BE-E723-3EB5-E3B2-7F1927857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9"/>
    </mc:Choice>
    <mc:Fallback>
      <p:transition spd="slow" advTm="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4125" b="14125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-9696450"/>
            <a:ext cx="2937199" cy="10287000"/>
            <a:chOff x="0" y="0"/>
            <a:chExt cx="773583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000000"/>
                </a:solidFill>
                <a:latin typeface="DM Sans Italics"/>
              </a:rPr>
              <a:t>FASHION SHOW 2024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6089121" y="9399532"/>
            <a:ext cx="7592128" cy="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3458484"/>
            <a:ext cx="6193883" cy="1089688"/>
            <a:chOff x="0" y="0"/>
            <a:chExt cx="3248458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248458" cy="69850"/>
            </a:xfrm>
            <a:custGeom>
              <a:avLst/>
              <a:gdLst/>
              <a:ahLst/>
              <a:cxnLst/>
              <a:rect l="l" t="t" r="r" b="b"/>
              <a:pathLst>
                <a:path w="3248458" h="69850">
                  <a:moveTo>
                    <a:pt x="295762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248458" y="69850"/>
                  </a:lnTo>
                  <a:lnTo>
                    <a:pt x="3248458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883142"/>
            <a:ext cx="6944029" cy="58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5"/>
              </a:lnSpc>
            </a:pPr>
            <a:r>
              <a:rPr lang="en-US" sz="3375">
                <a:solidFill>
                  <a:srgbClr val="000000"/>
                </a:solidFill>
                <a:latin typeface="The Seasons Bold"/>
              </a:rPr>
              <a:t>BUSINESS &amp; INTERVIEW ATTIRE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4912526"/>
            <a:ext cx="6193883" cy="1089688"/>
            <a:chOff x="0" y="0"/>
            <a:chExt cx="3248458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3248458" cy="69850"/>
            </a:xfrm>
            <a:custGeom>
              <a:avLst/>
              <a:gdLst/>
              <a:ahLst/>
              <a:cxnLst/>
              <a:rect l="l" t="t" r="r" b="b"/>
              <a:pathLst>
                <a:path w="3248458" h="69850">
                  <a:moveTo>
                    <a:pt x="295762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248458" y="69850"/>
                  </a:lnTo>
                  <a:lnTo>
                    <a:pt x="3248458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4494356"/>
            <a:ext cx="6667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5"/>
              </a:lnSpc>
            </a:pPr>
            <a:r>
              <a:rPr lang="en-US" sz="3375" dirty="0">
                <a:solidFill>
                  <a:srgbClr val="000000"/>
                </a:solidFill>
                <a:latin typeface="The Seasons Bold"/>
              </a:rPr>
              <a:t>FANTASTIC FASHIONS UNDER $25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746140"/>
            <a:ext cx="7867745" cy="839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52"/>
              </a:lnSpc>
            </a:pPr>
            <a:r>
              <a:rPr lang="en-US" sz="4823">
                <a:solidFill>
                  <a:srgbClr val="000000"/>
                </a:solidFill>
                <a:latin typeface="The Seasons Bold"/>
              </a:rPr>
              <a:t>BUYING DIVISION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1796347"/>
            <a:ext cx="6944029" cy="56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1"/>
              </a:lnSpc>
              <a:spcBef>
                <a:spcPct val="0"/>
              </a:spcBef>
            </a:pPr>
            <a:r>
              <a:rPr lang="en-US" sz="3215">
                <a:solidFill>
                  <a:srgbClr val="000000"/>
                </a:solidFill>
                <a:latin typeface="The Seasons"/>
              </a:rPr>
              <a:t>Subcategories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28700" y="6534652"/>
            <a:ext cx="6193883" cy="1089688"/>
            <a:chOff x="0" y="0"/>
            <a:chExt cx="3248458" cy="571500"/>
          </a:xfrm>
        </p:grpSpPr>
        <p:sp>
          <p:nvSpPr>
            <p:cNvPr id="21" name="Freeform 21"/>
            <p:cNvSpPr/>
            <p:nvPr/>
          </p:nvSpPr>
          <p:spPr>
            <a:xfrm>
              <a:off x="0" y="255270"/>
              <a:ext cx="3248458" cy="69850"/>
            </a:xfrm>
            <a:custGeom>
              <a:avLst/>
              <a:gdLst/>
              <a:ahLst/>
              <a:cxnLst/>
              <a:rect l="l" t="t" r="r" b="b"/>
              <a:pathLst>
                <a:path w="3248458" h="69850">
                  <a:moveTo>
                    <a:pt x="295762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248458" y="69850"/>
                  </a:lnTo>
                  <a:lnTo>
                    <a:pt x="3248458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6116482"/>
            <a:ext cx="6944029" cy="58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5"/>
              </a:lnSpc>
            </a:pPr>
            <a:r>
              <a:rPr lang="en-US" sz="3375">
                <a:solidFill>
                  <a:srgbClr val="000000"/>
                </a:solidFill>
                <a:latin typeface="The Seasons Bold"/>
              </a:rPr>
              <a:t>SEMI-FORMAL TO FORMAL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28700" y="8159087"/>
            <a:ext cx="6193883" cy="1089688"/>
            <a:chOff x="0" y="0"/>
            <a:chExt cx="3248458" cy="571500"/>
          </a:xfrm>
        </p:grpSpPr>
        <p:sp>
          <p:nvSpPr>
            <p:cNvPr id="24" name="Freeform 24"/>
            <p:cNvSpPr/>
            <p:nvPr/>
          </p:nvSpPr>
          <p:spPr>
            <a:xfrm>
              <a:off x="0" y="255270"/>
              <a:ext cx="3248458" cy="69850"/>
            </a:xfrm>
            <a:custGeom>
              <a:avLst/>
              <a:gdLst/>
              <a:ahLst/>
              <a:cxnLst/>
              <a:rect l="l" t="t" r="r" b="b"/>
              <a:pathLst>
                <a:path w="3248458" h="69850">
                  <a:moveTo>
                    <a:pt x="295762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248458" y="69850"/>
                  </a:lnTo>
                  <a:lnTo>
                    <a:pt x="3248458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7740918"/>
            <a:ext cx="5965952" cy="58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5"/>
              </a:lnSpc>
            </a:pPr>
            <a:r>
              <a:rPr lang="en-US" sz="3375">
                <a:solidFill>
                  <a:srgbClr val="000000"/>
                </a:solidFill>
                <a:latin typeface="The Seasons Bold"/>
              </a:rPr>
              <a:t>SPECIAL  INTEREST </a:t>
            </a: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FAF6954F-2E29-CB15-A14A-66170149BB56}"/>
              </a:ext>
            </a:extLst>
          </p:cNvPr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7907855-BE2B-0CBB-121C-4DD5A8E53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97"/>
    </mc:Choice>
    <mc:Fallback>
      <p:transition spd="slow" advTm="2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70078" y="1009650"/>
            <a:ext cx="991792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>
            <a:off x="306356" y="9277350"/>
            <a:ext cx="112295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510232" y="8873611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8"/>
                </a:lnTo>
                <a:lnTo>
                  <a:pt x="0" y="731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06356" y="3445841"/>
          <a:ext cx="17783036" cy="1118779"/>
        </p:xfrm>
        <a:graphic>
          <a:graphicData uri="http://schemas.openxmlformats.org/drawingml/2006/table">
            <a:tbl>
              <a:tblPr/>
              <a:tblGrid>
                <a:gridCol w="4445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877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u="none" strike="noStrike" spc="-103">
                          <a:solidFill>
                            <a:srgbClr val="FFFFFF"/>
                          </a:solidFill>
                          <a:latin typeface="Assistant Bold"/>
                        </a:rPr>
                        <a:t>Business  &amp; Interview Attire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u="none" strike="noStrike" spc="-103">
                          <a:solidFill>
                            <a:srgbClr val="FFFFFF"/>
                          </a:solidFill>
                          <a:latin typeface="Assistant Bold"/>
                        </a:rPr>
                        <a:t>Fantastic Fashions  Under $25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u="none" strike="noStrike" spc="-103">
                          <a:solidFill>
                            <a:srgbClr val="FFFFFF"/>
                          </a:solidFill>
                          <a:latin typeface="Assistant Bold"/>
                        </a:rPr>
                        <a:t>Semi-formal to Formal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99" u="none" strike="noStrike" spc="-103">
                          <a:solidFill>
                            <a:srgbClr val="FFFFFF"/>
                          </a:solidFill>
                          <a:latin typeface="Assistant Bold"/>
                        </a:rPr>
                        <a:t>Special Interest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306356" y="1613507"/>
            <a:ext cx="14186026" cy="147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53"/>
              </a:lnSpc>
            </a:pPr>
            <a:r>
              <a:rPr lang="en-US" sz="11064">
                <a:solidFill>
                  <a:srgbClr val="000000"/>
                </a:solidFill>
                <a:latin typeface="The Seasons"/>
              </a:rPr>
              <a:t>Category Descriptions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7394" y="4673817"/>
            <a:ext cx="3585243" cy="326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Outfit worn for job interview, scholarship interview, job fair, professional event.</a:t>
            </a:r>
          </a:p>
          <a:p>
            <a:pPr algn="ctr">
              <a:lnSpc>
                <a:spcPts val="3749"/>
              </a:lnSpc>
            </a:pPr>
            <a:endParaRPr lang="en-US" sz="2999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Can be professional or business casual. </a:t>
            </a:r>
          </a:p>
        </p:txBody>
      </p:sp>
      <p:sp>
        <p:nvSpPr>
          <p:cNvPr id="8" name="Freeform 8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344614" y="4673817"/>
            <a:ext cx="3585243" cy="419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Outfits must be purchased at a garage sale, consignment store, etc. </a:t>
            </a:r>
          </a:p>
          <a:p>
            <a:pPr algn="ctr">
              <a:lnSpc>
                <a:spcPts val="3749"/>
              </a:lnSpc>
            </a:pPr>
            <a:endParaRPr lang="en-US" sz="2999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Receipts are required for everything </a:t>
            </a:r>
            <a:r>
              <a:rPr lang="en-US" sz="2999" u="sng">
                <a:solidFill>
                  <a:srgbClr val="000000"/>
                </a:solidFill>
                <a:latin typeface="Assistant Bold"/>
              </a:rPr>
              <a:t>visible</a:t>
            </a:r>
            <a:r>
              <a:rPr lang="en-US" sz="2999">
                <a:solidFill>
                  <a:srgbClr val="000000"/>
                </a:solidFill>
                <a:latin typeface="Assistant"/>
              </a:rPr>
              <a:t> during interview except shoes.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3326" y="4673817"/>
            <a:ext cx="3585243" cy="233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Must be designed for semi-formal to formal occasions and made from fabrics intended for the same.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90593" y="4673817"/>
            <a:ext cx="3585243" cy="419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Entry should be a specific outfit that you </a:t>
            </a:r>
            <a:r>
              <a:rPr lang="en-US" sz="2999" u="sng">
                <a:solidFill>
                  <a:srgbClr val="000000"/>
                </a:solidFill>
                <a:latin typeface="Assistant Bold"/>
              </a:rPr>
              <a:t>need</a:t>
            </a:r>
            <a:r>
              <a:rPr lang="en-US" sz="2999">
                <a:solidFill>
                  <a:srgbClr val="000000"/>
                </a:solidFill>
                <a:latin typeface="Assistant"/>
              </a:rPr>
              <a:t> to know how to purchase wisely. </a:t>
            </a:r>
          </a:p>
          <a:p>
            <a:pPr algn="ctr">
              <a:lnSpc>
                <a:spcPts val="3749"/>
              </a:lnSpc>
            </a:pPr>
            <a:endParaRPr lang="en-US" sz="2999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000000"/>
                </a:solidFill>
                <a:latin typeface="Assistant"/>
              </a:rPr>
              <a:t>Entry should be something that reflects a special interest.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CD1C128-927A-0917-E5B8-804DE42D5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18"/>
    </mc:Choice>
    <mc:Fallback>
      <p:transition spd="slow" advTm="75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9086" r="19086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-9696450"/>
            <a:ext cx="2937199" cy="10287000"/>
            <a:chOff x="0" y="0"/>
            <a:chExt cx="773583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000000"/>
                </a:solidFill>
                <a:latin typeface="DM Sans Italics"/>
              </a:rPr>
              <a:t>FASHION SHOW 2024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6089121" y="9399532"/>
            <a:ext cx="7592128" cy="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746140"/>
            <a:ext cx="7867745" cy="84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52"/>
              </a:lnSpc>
            </a:pPr>
            <a:r>
              <a:rPr lang="en-US" sz="4823">
                <a:solidFill>
                  <a:srgbClr val="000000"/>
                </a:solidFill>
                <a:latin typeface="The Seasons Bold"/>
              </a:rPr>
              <a:t>CONSTRUCTION DIVISION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796347"/>
            <a:ext cx="6944029" cy="56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1"/>
              </a:lnSpc>
              <a:spcBef>
                <a:spcPct val="0"/>
              </a:spcBef>
            </a:pPr>
            <a:r>
              <a:rPr lang="en-US" sz="3215">
                <a:solidFill>
                  <a:srgbClr val="000000"/>
                </a:solidFill>
                <a:latin typeface="The Seasons"/>
              </a:rPr>
              <a:t>Subcategories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3186864"/>
            <a:ext cx="6307871" cy="1109741"/>
            <a:chOff x="0" y="0"/>
            <a:chExt cx="3248458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3248458" cy="69850"/>
            </a:xfrm>
            <a:custGeom>
              <a:avLst/>
              <a:gdLst/>
              <a:ahLst/>
              <a:cxnLst/>
              <a:rect l="l" t="t" r="r" b="b"/>
              <a:pathLst>
                <a:path w="3248458" h="69850">
                  <a:moveTo>
                    <a:pt x="295762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248458" y="69850"/>
                  </a:lnTo>
                  <a:lnTo>
                    <a:pt x="3248458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2592635"/>
            <a:ext cx="4298380" cy="60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2"/>
              </a:lnSpc>
            </a:pPr>
            <a:r>
              <a:rPr lang="en-US" sz="3437">
                <a:solidFill>
                  <a:srgbClr val="000000"/>
                </a:solidFill>
                <a:latin typeface="The Seasons Bold"/>
              </a:rPr>
              <a:t>EVERDAY LIVING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28700" y="4667665"/>
            <a:ext cx="6307871" cy="1109741"/>
            <a:chOff x="0" y="0"/>
            <a:chExt cx="3248458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3248458" cy="69850"/>
            </a:xfrm>
            <a:custGeom>
              <a:avLst/>
              <a:gdLst/>
              <a:ahLst/>
              <a:cxnLst/>
              <a:rect l="l" t="t" r="r" b="b"/>
              <a:pathLst>
                <a:path w="3248458" h="69850">
                  <a:moveTo>
                    <a:pt x="295762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248458" y="69850"/>
                  </a:lnTo>
                  <a:lnTo>
                    <a:pt x="3248458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4233501"/>
            <a:ext cx="6075745" cy="60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2"/>
              </a:lnSpc>
            </a:pPr>
            <a:r>
              <a:rPr lang="en-US" sz="3437">
                <a:solidFill>
                  <a:srgbClr val="000000"/>
                </a:solidFill>
                <a:latin typeface="The Seasons Bold"/>
              </a:rPr>
              <a:t>REFASHION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28700" y="6319643"/>
            <a:ext cx="6307871" cy="1109741"/>
            <a:chOff x="0" y="0"/>
            <a:chExt cx="3248458" cy="571500"/>
          </a:xfrm>
        </p:grpSpPr>
        <p:sp>
          <p:nvSpPr>
            <p:cNvPr id="21" name="Freeform 21"/>
            <p:cNvSpPr/>
            <p:nvPr/>
          </p:nvSpPr>
          <p:spPr>
            <a:xfrm>
              <a:off x="0" y="255270"/>
              <a:ext cx="3248458" cy="69850"/>
            </a:xfrm>
            <a:custGeom>
              <a:avLst/>
              <a:gdLst/>
              <a:ahLst/>
              <a:cxnLst/>
              <a:rect l="l" t="t" r="r" b="b"/>
              <a:pathLst>
                <a:path w="3248458" h="69850">
                  <a:moveTo>
                    <a:pt x="295762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248458" y="69850"/>
                  </a:lnTo>
                  <a:lnTo>
                    <a:pt x="3248458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5885479"/>
            <a:ext cx="6075745" cy="60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2"/>
              </a:lnSpc>
            </a:pPr>
            <a:r>
              <a:rPr lang="en-US" sz="3437">
                <a:solidFill>
                  <a:srgbClr val="000000"/>
                </a:solidFill>
                <a:latin typeface="The Seasons Bold"/>
              </a:rPr>
              <a:t>SEMI-FORMAL TO FORMAL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28700" y="7973974"/>
            <a:ext cx="6307871" cy="1109741"/>
            <a:chOff x="0" y="0"/>
            <a:chExt cx="3248458" cy="571500"/>
          </a:xfrm>
        </p:grpSpPr>
        <p:sp>
          <p:nvSpPr>
            <p:cNvPr id="24" name="Freeform 24"/>
            <p:cNvSpPr/>
            <p:nvPr/>
          </p:nvSpPr>
          <p:spPr>
            <a:xfrm>
              <a:off x="0" y="255270"/>
              <a:ext cx="3248458" cy="69850"/>
            </a:xfrm>
            <a:custGeom>
              <a:avLst/>
              <a:gdLst/>
              <a:ahLst/>
              <a:cxnLst/>
              <a:rect l="l" t="t" r="r" b="b"/>
              <a:pathLst>
                <a:path w="3248458" h="69850">
                  <a:moveTo>
                    <a:pt x="295762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248458" y="69850"/>
                  </a:lnTo>
                  <a:lnTo>
                    <a:pt x="3248458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7539810"/>
            <a:ext cx="6075745" cy="60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2"/>
              </a:lnSpc>
            </a:pPr>
            <a:r>
              <a:rPr lang="en-US" sz="3437">
                <a:solidFill>
                  <a:srgbClr val="000000"/>
                </a:solidFill>
                <a:latin typeface="The Seasons Bold"/>
              </a:rPr>
              <a:t>THEATRE/COSTUME</a:t>
            </a: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AEC92708-9273-6441-4774-8F27827B7E85}"/>
              </a:ext>
            </a:extLst>
          </p:cNvPr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7EC4ADD5-B06F-BB28-0264-A21A797A7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2"/>
    </mc:Choice>
    <mc:Fallback>
      <p:transition spd="slow" advTm="10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931</Words>
  <Application>Microsoft Office PowerPoint</Application>
  <PresentationFormat>Custom</PresentationFormat>
  <Paragraphs>170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Assistant Italics</vt:lpstr>
      <vt:lpstr>The Seasons Bold</vt:lpstr>
      <vt:lpstr>Arial</vt:lpstr>
      <vt:lpstr>The Seasons</vt:lpstr>
      <vt:lpstr>Assistant Bold</vt:lpstr>
      <vt:lpstr>DM Sans</vt:lpstr>
      <vt:lpstr>Assistant</vt:lpstr>
      <vt:lpstr>Calibri</vt:lpstr>
      <vt:lpstr>DM Sans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Fashion &amp; Interior Design_Fashion 24</dc:title>
  <cp:lastModifiedBy>Hayley E. Meyer</cp:lastModifiedBy>
  <cp:revision>1</cp:revision>
  <dcterms:created xsi:type="dcterms:W3CDTF">2006-08-16T00:00:00Z</dcterms:created>
  <dcterms:modified xsi:type="dcterms:W3CDTF">2024-02-11T00:35:25Z</dcterms:modified>
  <dc:identifier>DAF8byCEOV8</dc:identifier>
</cp:coreProperties>
</file>